
<file path=[Content_Types].xml><?xml version="1.0" encoding="utf-8"?>
<Types xmlns="http://schemas.openxmlformats.org/package/2006/content-types">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1491" r:id="rId2"/>
    <p:sldId id="1537" r:id="rId3"/>
    <p:sldId id="1538" r:id="rId4"/>
    <p:sldId id="1555" r:id="rId5"/>
    <p:sldId id="1542" r:id="rId6"/>
    <p:sldId id="1540" r:id="rId7"/>
    <p:sldId id="1556" r:id="rId8"/>
    <p:sldId id="1558" r:id="rId9"/>
    <p:sldId id="1565" r:id="rId10"/>
    <p:sldId id="1554" r:id="rId11"/>
    <p:sldId id="1578" r:id="rId12"/>
    <p:sldId id="1553" r:id="rId13"/>
    <p:sldId id="1572" r:id="rId14"/>
    <p:sldId id="1546" r:id="rId15"/>
    <p:sldId id="1569" r:id="rId16"/>
    <p:sldId id="1571" r:id="rId17"/>
    <p:sldId id="156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232">
          <p15:clr>
            <a:srgbClr val="A4A3A4"/>
          </p15:clr>
        </p15:guide>
        <p15:guide id="3" orient="horz" pos="4088">
          <p15:clr>
            <a:srgbClr val="A4A3A4"/>
          </p15:clr>
        </p15:guide>
        <p15:guide id="4" pos="4637">
          <p15:clr>
            <a:srgbClr val="A4A3A4"/>
          </p15:clr>
        </p15:guide>
        <p15:guide id="5" pos="226">
          <p15:clr>
            <a:srgbClr val="A4A3A4"/>
          </p15:clr>
        </p15:guide>
        <p15:guide id="6" pos="5534">
          <p15:clr>
            <a:srgbClr val="A4A3A4"/>
          </p15:clr>
        </p15:guide>
        <p15:guide id="7" pos="470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rinder Rai" initials="VR" lastIdx="3"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DC6"/>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65922" autoAdjust="0"/>
  </p:normalViewPr>
  <p:slideViewPr>
    <p:cSldViewPr snapToGrid="0" snapToObjects="1" showGuides="1">
      <p:cViewPr varScale="1">
        <p:scale>
          <a:sx n="75" d="100"/>
          <a:sy n="75" d="100"/>
        </p:scale>
        <p:origin x="2496" y="66"/>
      </p:cViewPr>
      <p:guideLst>
        <p:guide orient="horz" pos="2160"/>
        <p:guide orient="horz" pos="232"/>
        <p:guide orient="horz" pos="4088"/>
        <p:guide pos="4637"/>
        <p:guide pos="226"/>
        <p:guide pos="5534"/>
        <p:guide pos="470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4" y="0"/>
            <a:ext cx="2971800" cy="457200"/>
          </a:xfrm>
          <a:prstGeom prst="rect">
            <a:avLst/>
          </a:prstGeom>
        </p:spPr>
        <p:txBody>
          <a:bodyPr vert="horz" lIns="91440" tIns="45720" rIns="91440" bIns="45720" rtlCol="0"/>
          <a:lstStyle>
            <a:lvl1pPr algn="r">
              <a:defRPr sz="1200"/>
            </a:lvl1pPr>
          </a:lstStyle>
          <a:p>
            <a:fld id="{E981E95C-F31D-4968-A172-E0E54B3E341F}" type="datetimeFigureOut">
              <a:rPr lang="en-GB" smtClean="0"/>
              <a:t>31/08/2022</a:t>
            </a:fld>
            <a:endParaRPr lang="en-GB"/>
          </a:p>
        </p:txBody>
      </p:sp>
      <p:sp>
        <p:nvSpPr>
          <p:cNvPr id="4" name="Footer Placeholder 3"/>
          <p:cNvSpPr>
            <a:spLocks noGrp="1"/>
          </p:cNvSpPr>
          <p:nvPr>
            <p:ph type="ftr" sz="quarter" idx="2"/>
          </p:nvPr>
        </p:nvSpPr>
        <p:spPr>
          <a:xfrm>
            <a:off x="1"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4" y="8685213"/>
            <a:ext cx="2971800" cy="457200"/>
          </a:xfrm>
          <a:prstGeom prst="rect">
            <a:avLst/>
          </a:prstGeom>
        </p:spPr>
        <p:txBody>
          <a:bodyPr vert="horz" lIns="91440" tIns="45720" rIns="91440" bIns="45720" rtlCol="0" anchor="b"/>
          <a:lstStyle>
            <a:lvl1pPr algn="r">
              <a:defRPr sz="1200"/>
            </a:lvl1pPr>
          </a:lstStyle>
          <a:p>
            <a:fld id="{8EC7C960-6DA9-4557-84CF-F14933D64CF4}" type="slidenum">
              <a:rPr lang="en-GB" smtClean="0"/>
              <a:t>‹#›</a:t>
            </a:fld>
            <a:endParaRPr lang="en-GB"/>
          </a:p>
        </p:txBody>
      </p:sp>
    </p:spTree>
    <p:extLst>
      <p:ext uri="{BB962C8B-B14F-4D97-AF65-F5344CB8AC3E}">
        <p14:creationId xmlns:p14="http://schemas.microsoft.com/office/powerpoint/2010/main" val="32071177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4" y="0"/>
            <a:ext cx="2971800" cy="457200"/>
          </a:xfrm>
          <a:prstGeom prst="rect">
            <a:avLst/>
          </a:prstGeom>
        </p:spPr>
        <p:txBody>
          <a:bodyPr vert="horz" lIns="91440" tIns="45720" rIns="91440" bIns="45720" rtlCol="0"/>
          <a:lstStyle>
            <a:lvl1pPr algn="r">
              <a:defRPr sz="1200"/>
            </a:lvl1pPr>
          </a:lstStyle>
          <a:p>
            <a:fld id="{6A3B31CC-ACDF-4992-8942-2399B4124EF8}" type="datetimeFigureOut">
              <a:rPr lang="en-GB" smtClean="0"/>
              <a:pPr/>
              <a:t>31/08/2022</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4" y="8685213"/>
            <a:ext cx="2971800" cy="457200"/>
          </a:xfrm>
          <a:prstGeom prst="rect">
            <a:avLst/>
          </a:prstGeom>
        </p:spPr>
        <p:txBody>
          <a:bodyPr vert="horz" lIns="91440" tIns="45720" rIns="91440" bIns="45720" rtlCol="0" anchor="b"/>
          <a:lstStyle>
            <a:lvl1pPr algn="r">
              <a:defRPr sz="1200"/>
            </a:lvl1pPr>
          </a:lstStyle>
          <a:p>
            <a:fld id="{373B49BE-1BCC-4EBA-A172-DFC96FF8EAFE}" type="slidenum">
              <a:rPr lang="en-GB" smtClean="0"/>
              <a:pPr/>
              <a:t>‹#›</a:t>
            </a:fld>
            <a:endParaRPr lang="en-GB" dirty="0"/>
          </a:p>
        </p:txBody>
      </p:sp>
    </p:spTree>
    <p:extLst>
      <p:ext uri="{BB962C8B-B14F-4D97-AF65-F5344CB8AC3E}">
        <p14:creationId xmlns:p14="http://schemas.microsoft.com/office/powerpoint/2010/main" val="3399129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734C00A-212B-491E-8447-47B00445DDD2}" type="slidenum">
              <a:rPr lang="en-GB" altLang="en-US" smtClean="0">
                <a:latin typeface="Arial" charset="0"/>
              </a:rPr>
              <a:pPr fontAlgn="base">
                <a:spcBef>
                  <a:spcPct val="0"/>
                </a:spcBef>
                <a:spcAft>
                  <a:spcPct val="0"/>
                </a:spcAft>
              </a:pPr>
              <a:t>1</a:t>
            </a:fld>
            <a:endParaRPr lang="en-GB" altLang="en-US">
              <a:latin typeface="Arial" charset="0"/>
            </a:endParaRPr>
          </a:p>
        </p:txBody>
      </p:sp>
      <p:sp>
        <p:nvSpPr>
          <p:cNvPr id="1536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5364" name="Slide Number Placeholder 3"/>
          <p:cNvSpPr txBox="1">
            <a:spLocks noGrp="1"/>
          </p:cNvSpPr>
          <p:nvPr/>
        </p:nvSpPr>
        <p:spPr bwMode="auto">
          <a:xfrm>
            <a:off x="3884614" y="8685213"/>
            <a:ext cx="2971800" cy="457200"/>
          </a:xfrm>
          <a:prstGeom prst="rect">
            <a:avLst/>
          </a:prstGeom>
          <a:noFill/>
          <a:ln w="9525">
            <a:noFill/>
            <a:miter lim="800000"/>
            <a:headEnd/>
            <a:tailEnd/>
          </a:ln>
        </p:spPr>
        <p:txBody>
          <a:bodyPr anchor="b"/>
          <a:lstStyle/>
          <a:p>
            <a:pPr algn="r">
              <a:spcBef>
                <a:spcPct val="30000"/>
              </a:spcBef>
            </a:pPr>
            <a:fld id="{10108E39-59F7-422D-8214-9ED0DD413175}" type="slidenum">
              <a:rPr lang="en-GB" altLang="en-US" sz="1200"/>
              <a:pPr algn="r">
                <a:spcBef>
                  <a:spcPct val="30000"/>
                </a:spcBef>
              </a:pPr>
              <a:t>1</a:t>
            </a:fld>
            <a:endParaRPr lang="en-GB" altLang="en-US" sz="1200"/>
          </a:p>
        </p:txBody>
      </p:sp>
    </p:spTree>
    <p:extLst>
      <p:ext uri="{BB962C8B-B14F-4D97-AF65-F5344CB8AC3E}">
        <p14:creationId xmlns:p14="http://schemas.microsoft.com/office/powerpoint/2010/main" val="2607602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p:txBody>
      </p:sp>
      <p:sp>
        <p:nvSpPr>
          <p:cNvPr id="4" name="Slide Number Placeholder 3"/>
          <p:cNvSpPr>
            <a:spLocks noGrp="1"/>
          </p:cNvSpPr>
          <p:nvPr>
            <p:ph type="sldNum" sz="quarter" idx="10"/>
          </p:nvPr>
        </p:nvSpPr>
        <p:spPr/>
        <p:txBody>
          <a:bodyPr/>
          <a:lstStyle/>
          <a:p>
            <a:fld id="{373B49BE-1BCC-4EBA-A172-DFC96FF8EAFE}" type="slidenum">
              <a:rPr lang="en-GB" smtClean="0"/>
              <a:pPr/>
              <a:t>12</a:t>
            </a:fld>
            <a:endParaRPr lang="en-GB" dirty="0"/>
          </a:p>
        </p:txBody>
      </p:sp>
    </p:spTree>
    <p:extLst>
      <p:ext uri="{BB962C8B-B14F-4D97-AF65-F5344CB8AC3E}">
        <p14:creationId xmlns:p14="http://schemas.microsoft.com/office/powerpoint/2010/main" val="2400427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0E0E0E"/>
              </a:solidFill>
              <a:effectLst/>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373B49BE-1BCC-4EBA-A172-DFC96FF8EAFE}" type="slidenum">
              <a:rPr lang="en-GB" smtClean="0"/>
              <a:pPr/>
              <a:t>14</a:t>
            </a:fld>
            <a:endParaRPr lang="en-GB" dirty="0"/>
          </a:p>
        </p:txBody>
      </p:sp>
    </p:spTree>
    <p:extLst>
      <p:ext uri="{BB962C8B-B14F-4D97-AF65-F5344CB8AC3E}">
        <p14:creationId xmlns:p14="http://schemas.microsoft.com/office/powerpoint/2010/main" val="1425724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6B77F63-C927-4AC4-A46E-40A19487BFF3}"/>
              </a:ext>
            </a:extLst>
          </p:cNvPr>
          <p:cNvSpPr>
            <a:spLocks noGrp="1"/>
          </p:cNvSpPr>
          <p:nvPr>
            <p:ph type="body" idx="1"/>
          </p:nvPr>
        </p:nvSpPr>
        <p:spPr/>
        <p:txBody>
          <a:bodyPr/>
          <a:lstStyle/>
          <a:p>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AAF11F3-78E4-4A41-AB96-B4B9D372D4ED}"/>
              </a:ext>
            </a:extLst>
          </p:cNvPr>
          <p:cNvSpPr>
            <a:spLocks noGrp="1"/>
          </p:cNvSpPr>
          <p:nvPr>
            <p:ph type="body" idx="1"/>
          </p:nvPr>
        </p:nvSpPr>
        <p:spPr/>
        <p:txBody>
          <a:bodyPr/>
          <a:lstStyle/>
          <a:p>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373B49BE-1BCC-4EBA-A172-DFC96FF8EAFE}" type="slidenum">
              <a:rPr lang="en-GB" smtClean="0"/>
              <a:pPr/>
              <a:t>2</a:t>
            </a:fld>
            <a:endParaRPr lang="en-GB" dirty="0"/>
          </a:p>
        </p:txBody>
      </p:sp>
    </p:spTree>
    <p:extLst>
      <p:ext uri="{BB962C8B-B14F-4D97-AF65-F5344CB8AC3E}">
        <p14:creationId xmlns:p14="http://schemas.microsoft.com/office/powerpoint/2010/main" val="1997088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73B49BE-1BCC-4EBA-A172-DFC96FF8EAFE}" type="slidenum">
              <a:rPr lang="en-GB" smtClean="0"/>
              <a:pPr/>
              <a:t>3</a:t>
            </a:fld>
            <a:endParaRPr lang="en-GB" dirty="0"/>
          </a:p>
        </p:txBody>
      </p:sp>
    </p:spTree>
    <p:extLst>
      <p:ext uri="{BB962C8B-B14F-4D97-AF65-F5344CB8AC3E}">
        <p14:creationId xmlns:p14="http://schemas.microsoft.com/office/powerpoint/2010/main" val="3687004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EF5FC9D-4558-4D35-9E98-2E1CE32F8057}"/>
              </a:ext>
            </a:extLst>
          </p:cNvPr>
          <p:cNvSpPr>
            <a:spLocks noGrp="1"/>
          </p:cNvSpPr>
          <p:nvPr>
            <p:ph type="body" idx="1"/>
          </p:nvPr>
        </p:nvSpPr>
        <p:spPr/>
        <p:txBody>
          <a:bodyPr/>
          <a:lstStyle/>
          <a:p>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73B49BE-1BCC-4EBA-A172-DFC96FF8EAFE}" type="slidenum">
              <a:rPr lang="en-GB" smtClean="0"/>
              <a:pPr/>
              <a:t>5</a:t>
            </a:fld>
            <a:endParaRPr lang="en-GB" dirty="0"/>
          </a:p>
        </p:txBody>
      </p:sp>
    </p:spTree>
    <p:extLst>
      <p:ext uri="{BB962C8B-B14F-4D97-AF65-F5344CB8AC3E}">
        <p14:creationId xmlns:p14="http://schemas.microsoft.com/office/powerpoint/2010/main" val="3528802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73B49BE-1BCC-4EBA-A172-DFC96FF8EAFE}" type="slidenum">
              <a:rPr lang="en-GB" smtClean="0"/>
              <a:pPr/>
              <a:t>6</a:t>
            </a:fld>
            <a:endParaRPr lang="en-GB" dirty="0"/>
          </a:p>
        </p:txBody>
      </p:sp>
    </p:spTree>
    <p:extLst>
      <p:ext uri="{BB962C8B-B14F-4D97-AF65-F5344CB8AC3E}">
        <p14:creationId xmlns:p14="http://schemas.microsoft.com/office/powerpoint/2010/main" val="488171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7895615" y="6678000"/>
            <a:ext cx="900000" cy="180000"/>
          </a:xfrm>
        </p:spPr>
        <p:txBody>
          <a:bodyPr/>
          <a:lstStyle/>
          <a:p>
            <a:endParaRPr lang="en-GB" noProof="0" dirty="0"/>
          </a:p>
        </p:txBody>
      </p:sp>
      <p:sp>
        <p:nvSpPr>
          <p:cNvPr id="8" name="Footer Placeholder 4"/>
          <p:cNvSpPr>
            <a:spLocks noGrp="1"/>
          </p:cNvSpPr>
          <p:nvPr>
            <p:ph type="ftr" sz="quarter" idx="11"/>
          </p:nvPr>
        </p:nvSpPr>
        <p:spPr>
          <a:xfrm>
            <a:off x="655205" y="6678000"/>
            <a:ext cx="7240415" cy="180000"/>
          </a:xfrm>
        </p:spPr>
        <p:txBody>
          <a:bodyPr/>
          <a:lstStyle>
            <a:lvl1pPr>
              <a:defRPr>
                <a:solidFill>
                  <a:schemeClr val="bg1"/>
                </a:solidFill>
              </a:defRPr>
            </a:lvl1pPr>
          </a:lstStyle>
          <a:p>
            <a:endParaRPr lang="en-GB" noProof="0" dirty="0"/>
          </a:p>
        </p:txBody>
      </p:sp>
      <p:sp>
        <p:nvSpPr>
          <p:cNvPr id="9" name="Slide Number Placeholder 5"/>
          <p:cNvSpPr>
            <a:spLocks noGrp="1"/>
          </p:cNvSpPr>
          <p:nvPr>
            <p:ph type="sldNum" sz="quarter" idx="12"/>
          </p:nvPr>
        </p:nvSpPr>
        <p:spPr>
          <a:xfrm>
            <a:off x="237606" y="6678000"/>
            <a:ext cx="301175" cy="180000"/>
          </a:xfrm>
        </p:spPr>
        <p:txBody>
          <a:bodyPr/>
          <a:lstStyle>
            <a:lvl1pPr>
              <a:defRPr>
                <a:solidFill>
                  <a:schemeClr val="bg1"/>
                </a:solidFill>
              </a:defRPr>
            </a:lvl1pPr>
          </a:lstStyle>
          <a:p>
            <a:fld id="{23134A5E-8B9A-4F1B-8A1C-D54727A06F98}" type="slidenum">
              <a:rPr lang="en-GB" noProof="0" smtClean="0"/>
              <a:pPr/>
              <a:t>‹#›</a:t>
            </a:fld>
            <a:endParaRPr lang="en-GB" noProof="0" dirty="0"/>
          </a:p>
        </p:txBody>
      </p:sp>
      <p:sp>
        <p:nvSpPr>
          <p:cNvPr id="10" name="Title 1"/>
          <p:cNvSpPr>
            <a:spLocks noGrp="1"/>
          </p:cNvSpPr>
          <p:nvPr>
            <p:ph type="ctrTitle" hasCustomPrompt="1"/>
          </p:nvPr>
        </p:nvSpPr>
        <p:spPr>
          <a:xfrm>
            <a:off x="358780" y="1494011"/>
            <a:ext cx="8436841" cy="3293491"/>
          </a:xfrm>
        </p:spPr>
        <p:txBody>
          <a:bodyPr lIns="108000" tIns="72000"/>
          <a:lstStyle>
            <a:lvl1pPr>
              <a:lnSpc>
                <a:spcPts val="4800"/>
              </a:lnSpc>
              <a:defRPr sz="4000"/>
            </a:lvl1pPr>
          </a:lstStyle>
          <a:p>
            <a:r>
              <a:rPr lang="en-GB" noProof="0" dirty="0"/>
              <a:t>Click to edit Section title</a:t>
            </a:r>
          </a:p>
        </p:txBody>
      </p:sp>
      <p:sp>
        <p:nvSpPr>
          <p:cNvPr id="11" name="Subtitle 2"/>
          <p:cNvSpPr>
            <a:spLocks noGrp="1"/>
          </p:cNvSpPr>
          <p:nvPr>
            <p:ph type="subTitle" idx="1" hasCustomPrompt="1"/>
          </p:nvPr>
        </p:nvSpPr>
        <p:spPr>
          <a:xfrm>
            <a:off x="358775" y="3865890"/>
            <a:ext cx="8436840" cy="921600"/>
          </a:xfrm>
          <a:noFill/>
        </p:spPr>
        <p:txBody>
          <a:bodyPr lIns="108000"/>
          <a:lstStyle>
            <a:lvl1pPr marL="0" indent="0" algn="l">
              <a:lnSpc>
                <a:spcPts val="3000"/>
              </a:lnSpc>
              <a:spcBef>
                <a:spcPts val="0"/>
              </a:spcBef>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Click to edit Section subtitle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899087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129824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8569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9988822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28650" y="358775"/>
            <a:ext cx="7881938" cy="719138"/>
          </a:xfrm>
        </p:spPr>
        <p:txBody>
          <a:bodyPr/>
          <a:lstStyle/>
          <a:p>
            <a:r>
              <a:rPr lang="en-US"/>
              <a:t>Click to edit Master title style</a:t>
            </a:r>
            <a:endParaRPr lang="en-GB"/>
          </a:p>
        </p:txBody>
      </p:sp>
      <p:sp>
        <p:nvSpPr>
          <p:cNvPr id="3" name="SmartArt Placeholder 2"/>
          <p:cNvSpPr>
            <a:spLocks noGrp="1"/>
          </p:cNvSpPr>
          <p:nvPr>
            <p:ph type="dgm" idx="1"/>
          </p:nvPr>
        </p:nvSpPr>
        <p:spPr>
          <a:xfrm>
            <a:off x="628650" y="1619250"/>
            <a:ext cx="7881938" cy="4318000"/>
          </a:xfrm>
        </p:spPr>
        <p:txBody>
          <a:bodyPr/>
          <a:lstStyle/>
          <a:p>
            <a:r>
              <a:rPr lang="en-US"/>
              <a:t>Click icon to add SmartArt graphic</a:t>
            </a:r>
            <a:endParaRPr lang="en-GB"/>
          </a:p>
        </p:txBody>
      </p:sp>
    </p:spTree>
    <p:extLst>
      <p:ext uri="{BB962C8B-B14F-4D97-AF65-F5344CB8AC3E}">
        <p14:creationId xmlns:p14="http://schemas.microsoft.com/office/powerpoint/2010/main" val="3862578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172" y="493372"/>
            <a:ext cx="8491805" cy="624228"/>
          </a:xfrm>
        </p:spPr>
        <p:txBody>
          <a:bodyPr/>
          <a:lstStyle/>
          <a:p>
            <a:r>
              <a:rPr lang="en-US" noProof="0"/>
              <a:t>Click to edit Master title style</a:t>
            </a:r>
            <a:endParaRPr lang="en-GB" noProof="0"/>
          </a:p>
        </p:txBody>
      </p:sp>
      <p:sp>
        <p:nvSpPr>
          <p:cNvPr id="3" name="Content Placeholder 2"/>
          <p:cNvSpPr>
            <a:spLocks noGrp="1"/>
          </p:cNvSpPr>
          <p:nvPr>
            <p:ph idx="1"/>
          </p:nvPr>
        </p:nvSpPr>
        <p:spPr>
          <a:xfrm>
            <a:off x="358781" y="1422408"/>
            <a:ext cx="7002463" cy="4409601"/>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4" name="Date Placeholder 3"/>
          <p:cNvSpPr>
            <a:spLocks noGrp="1"/>
          </p:cNvSpPr>
          <p:nvPr>
            <p:ph type="dt" sz="half" idx="10"/>
          </p:nvPr>
        </p:nvSpPr>
        <p:spPr/>
        <p:txBody>
          <a:bodyPr/>
          <a:lstStyle/>
          <a:p>
            <a:endParaRPr lang="en-GB" noProof="0" dirty="0"/>
          </a:p>
        </p:txBody>
      </p:sp>
      <p:sp>
        <p:nvSpPr>
          <p:cNvPr id="5" name="Footer Placeholder 4"/>
          <p:cNvSpPr>
            <a:spLocks noGrp="1"/>
          </p:cNvSpPr>
          <p:nvPr>
            <p:ph type="ftr" sz="quarter" idx="11"/>
          </p:nvPr>
        </p:nvSpPr>
        <p:spPr/>
        <p:txBody>
          <a:bodyPr/>
          <a:lstStyle/>
          <a:p>
            <a:endParaRPr lang="en-GB" noProof="0" dirty="0"/>
          </a:p>
        </p:txBody>
      </p:sp>
      <p:sp>
        <p:nvSpPr>
          <p:cNvPr id="6" name="Slide Number Placeholder 5"/>
          <p:cNvSpPr>
            <a:spLocks noGrp="1"/>
          </p:cNvSpPr>
          <p:nvPr>
            <p:ph type="sldNum" sz="quarter" idx="12"/>
          </p:nvPr>
        </p:nvSpPr>
        <p:spPr/>
        <p:txBody>
          <a:bodyPr/>
          <a:lstStyle/>
          <a:p>
            <a:fld id="{23134A5E-8B9A-4F1B-8A1C-D54727A06F98}" type="slidenum">
              <a:rPr lang="en-GB" noProof="0" smtClean="0"/>
              <a:pPr/>
              <a:t>‹#›</a:t>
            </a:fld>
            <a:endParaRPr lang="en-GB"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23134A5E-8B9A-4F1B-8A1C-D54727A06F98}" type="slidenum">
              <a:rPr lang="en-GB" noProof="0" smtClean="0"/>
              <a:pPr/>
              <a:t>‹#›</a:t>
            </a:fld>
            <a:endParaRPr lang="en-GB" noProof="0" dirty="0"/>
          </a:p>
        </p:txBody>
      </p:sp>
      <p:pic>
        <p:nvPicPr>
          <p:cNvPr id="6" name="Picture 6"/>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8164286" y="6276669"/>
            <a:ext cx="766536" cy="42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8"/>
          <p:cNvSpPr>
            <a:spLocks noGrp="1"/>
          </p:cNvSpPr>
          <p:nvPr>
            <p:ph type="body" sz="quarter" idx="13"/>
          </p:nvPr>
        </p:nvSpPr>
        <p:spPr>
          <a:xfrm>
            <a:off x="820740" y="479425"/>
            <a:ext cx="7975600" cy="508000"/>
          </a:xfrm>
        </p:spPr>
        <p:txBody>
          <a:bodyPr/>
          <a:lstStyle>
            <a:lvl1pPr>
              <a:defRPr sz="3200" baseline="0">
                <a:solidFill>
                  <a:srgbClr val="7030A0"/>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042625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a:xfrm>
            <a:off x="358781" y="2052013"/>
            <a:ext cx="7002463" cy="208799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p:cNvSpPr>
            <a:spLocks noGrp="1"/>
          </p:cNvSpPr>
          <p:nvPr>
            <p:ph type="dt" sz="half" idx="10"/>
          </p:nvPr>
        </p:nvSpPr>
        <p:spPr/>
        <p:txBody>
          <a:bodyPr/>
          <a:lstStyle/>
          <a:p>
            <a:endParaRPr lang="en-GB" noProof="0" dirty="0"/>
          </a:p>
        </p:txBody>
      </p:sp>
      <p:sp>
        <p:nvSpPr>
          <p:cNvPr id="5" name="Footer Placeholder 4"/>
          <p:cNvSpPr>
            <a:spLocks noGrp="1"/>
          </p:cNvSpPr>
          <p:nvPr>
            <p:ph type="ftr" sz="quarter" idx="11"/>
          </p:nvPr>
        </p:nvSpPr>
        <p:spPr/>
        <p:txBody>
          <a:bodyPr/>
          <a:lstStyle/>
          <a:p>
            <a:endParaRPr lang="en-GB" noProof="0" dirty="0"/>
          </a:p>
        </p:txBody>
      </p:sp>
      <p:sp>
        <p:nvSpPr>
          <p:cNvPr id="6" name="Slide Number Placeholder 5"/>
          <p:cNvSpPr>
            <a:spLocks noGrp="1"/>
          </p:cNvSpPr>
          <p:nvPr>
            <p:ph type="sldNum" sz="quarter" idx="12"/>
          </p:nvPr>
        </p:nvSpPr>
        <p:spPr/>
        <p:txBody>
          <a:bodyPr/>
          <a:lstStyle/>
          <a:p>
            <a:fld id="{23134A5E-8B9A-4F1B-8A1C-D54727A06F98}" type="slidenum">
              <a:rPr lang="en-GB" noProof="0" smtClean="0"/>
              <a:pPr/>
              <a:t>‹#›</a:t>
            </a:fld>
            <a:endParaRPr lang="en-GB" noProof="0" dirty="0"/>
          </a:p>
        </p:txBody>
      </p:sp>
      <p:sp>
        <p:nvSpPr>
          <p:cNvPr id="7" name="Picture Placeholder 21"/>
          <p:cNvSpPr>
            <a:spLocks noGrp="1"/>
          </p:cNvSpPr>
          <p:nvPr>
            <p:ph type="pic" sz="quarter" idx="14"/>
          </p:nvPr>
        </p:nvSpPr>
        <p:spPr>
          <a:xfrm>
            <a:off x="358775" y="4320000"/>
            <a:ext cx="1314450" cy="1587500"/>
          </a:xfrm>
        </p:spPr>
        <p:txBody>
          <a:bodyPr/>
          <a:lstStyle>
            <a:lvl1pPr>
              <a:buFontTx/>
              <a:buNone/>
              <a:defRPr/>
            </a:lvl1pPr>
          </a:lstStyle>
          <a:p>
            <a:r>
              <a:rPr lang="en-US" dirty="0"/>
              <a:t>Click icon to add picture</a:t>
            </a:r>
            <a:endParaRPr lang="en-GB" dirty="0"/>
          </a:p>
        </p:txBody>
      </p:sp>
      <p:sp>
        <p:nvSpPr>
          <p:cNvPr id="8" name="Picture Placeholder 21"/>
          <p:cNvSpPr>
            <a:spLocks noGrp="1"/>
          </p:cNvSpPr>
          <p:nvPr>
            <p:ph type="pic" sz="quarter" idx="15"/>
          </p:nvPr>
        </p:nvSpPr>
        <p:spPr>
          <a:xfrm>
            <a:off x="1780725" y="4320000"/>
            <a:ext cx="2736850" cy="1587500"/>
          </a:xfrm>
        </p:spPr>
        <p:txBody>
          <a:bodyPr/>
          <a:lstStyle>
            <a:lvl1pPr>
              <a:buFontTx/>
              <a:buNone/>
              <a:defRPr/>
            </a:lvl1pPr>
          </a:lstStyle>
          <a:p>
            <a:r>
              <a:rPr lang="en-US" dirty="0"/>
              <a:t>Click icon to add picture</a:t>
            </a:r>
            <a:endParaRPr lang="en-GB" dirty="0"/>
          </a:p>
        </p:txBody>
      </p:sp>
      <p:sp>
        <p:nvSpPr>
          <p:cNvPr id="9" name="Picture Placeholder 21"/>
          <p:cNvSpPr>
            <a:spLocks noGrp="1"/>
          </p:cNvSpPr>
          <p:nvPr>
            <p:ph type="pic" sz="quarter" idx="16"/>
          </p:nvPr>
        </p:nvSpPr>
        <p:spPr>
          <a:xfrm>
            <a:off x="4624326" y="4320000"/>
            <a:ext cx="1314450" cy="1587500"/>
          </a:xfrm>
        </p:spPr>
        <p:txBody>
          <a:bodyPr/>
          <a:lstStyle>
            <a:lvl1pPr>
              <a:buFontTx/>
              <a:buNone/>
              <a:defRPr/>
            </a:lvl1pPr>
          </a:lstStyle>
          <a:p>
            <a:r>
              <a:rPr lang="en-US" dirty="0"/>
              <a:t>Click icon to add picture</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hasCustomPrompt="1"/>
          </p:nvPr>
        </p:nvSpPr>
        <p:spPr>
          <a:xfrm>
            <a:off x="358781" y="2052013"/>
            <a:ext cx="8426449" cy="424799"/>
          </a:xfrm>
        </p:spPr>
        <p:txBody>
          <a:bodyPr/>
          <a:lstStyle>
            <a:lvl1pPr marL="216000" indent="0">
              <a:buFontTx/>
              <a:buNone/>
              <a:defRPr baseline="0"/>
            </a:lvl1pPr>
          </a:lstStyle>
          <a:p>
            <a:pPr lvl="0"/>
            <a:r>
              <a:rPr lang="en-GB" noProof="0" dirty="0"/>
              <a:t>Click to add subtitle / further information</a:t>
            </a:r>
          </a:p>
        </p:txBody>
      </p:sp>
      <p:sp>
        <p:nvSpPr>
          <p:cNvPr id="4" name="Date Placeholder 3"/>
          <p:cNvSpPr>
            <a:spLocks noGrp="1"/>
          </p:cNvSpPr>
          <p:nvPr>
            <p:ph type="dt" sz="half" idx="10"/>
          </p:nvPr>
        </p:nvSpPr>
        <p:spPr/>
        <p:txBody>
          <a:bodyPr/>
          <a:lstStyle/>
          <a:p>
            <a:endParaRPr lang="en-GB" noProof="0" dirty="0"/>
          </a:p>
        </p:txBody>
      </p:sp>
      <p:sp>
        <p:nvSpPr>
          <p:cNvPr id="5" name="Footer Placeholder 4"/>
          <p:cNvSpPr>
            <a:spLocks noGrp="1"/>
          </p:cNvSpPr>
          <p:nvPr>
            <p:ph type="ftr" sz="quarter" idx="11"/>
          </p:nvPr>
        </p:nvSpPr>
        <p:spPr/>
        <p:txBody>
          <a:bodyPr/>
          <a:lstStyle/>
          <a:p>
            <a:endParaRPr lang="en-GB" noProof="0" dirty="0"/>
          </a:p>
        </p:txBody>
      </p:sp>
      <p:sp>
        <p:nvSpPr>
          <p:cNvPr id="6" name="Slide Number Placeholder 5"/>
          <p:cNvSpPr>
            <a:spLocks noGrp="1"/>
          </p:cNvSpPr>
          <p:nvPr>
            <p:ph type="sldNum" sz="quarter" idx="12"/>
          </p:nvPr>
        </p:nvSpPr>
        <p:spPr/>
        <p:txBody>
          <a:bodyPr/>
          <a:lstStyle/>
          <a:p>
            <a:fld id="{23134A5E-8B9A-4F1B-8A1C-D54727A06F98}" type="slidenum">
              <a:rPr lang="en-GB" noProof="0" smtClean="0"/>
              <a:pPr/>
              <a:t>‹#›</a:t>
            </a:fld>
            <a:endParaRPr lang="en-GB" noProof="0" dirty="0"/>
          </a:p>
        </p:txBody>
      </p:sp>
      <p:sp>
        <p:nvSpPr>
          <p:cNvPr id="8" name="Chart Placeholder 7"/>
          <p:cNvSpPr>
            <a:spLocks noGrp="1"/>
          </p:cNvSpPr>
          <p:nvPr>
            <p:ph type="chart" sz="quarter" idx="13"/>
          </p:nvPr>
        </p:nvSpPr>
        <p:spPr>
          <a:xfrm>
            <a:off x="179518" y="2385072"/>
            <a:ext cx="8616827" cy="3710939"/>
          </a:xfrm>
        </p:spPr>
        <p:txBody>
          <a:bodyPr/>
          <a:lstStyle/>
          <a:p>
            <a:r>
              <a:rPr lang="en-US" dirty="0"/>
              <a:t>Click icon to add chart</a:t>
            </a:r>
            <a:endParaRPr lang="en-GB" dirty="0"/>
          </a:p>
        </p:txBody>
      </p:sp>
      <p:sp>
        <p:nvSpPr>
          <p:cNvPr id="10" name="Text Placeholder 9"/>
          <p:cNvSpPr>
            <a:spLocks noGrp="1"/>
          </p:cNvSpPr>
          <p:nvPr>
            <p:ph type="body" sz="quarter" idx="14" hasCustomPrompt="1"/>
          </p:nvPr>
        </p:nvSpPr>
        <p:spPr>
          <a:xfrm>
            <a:off x="358777" y="5849937"/>
            <a:ext cx="8426450" cy="246062"/>
          </a:xfrm>
        </p:spPr>
        <p:txBody>
          <a:bodyPr anchor="b" anchorCtr="0"/>
          <a:lstStyle>
            <a:lvl1pPr indent="0" algn="r">
              <a:lnSpc>
                <a:spcPct val="100000"/>
              </a:lnSpc>
              <a:buFontTx/>
              <a:buNone/>
              <a:defRPr sz="1200">
                <a:solidFill>
                  <a:schemeClr val="tx2"/>
                </a:solidFill>
              </a:defRPr>
            </a:lvl1pPr>
            <a:lvl2pPr indent="0" algn="r">
              <a:lnSpc>
                <a:spcPct val="100000"/>
              </a:lnSpc>
              <a:buFontTx/>
              <a:buNone/>
              <a:defRPr sz="1200"/>
            </a:lvl2pPr>
            <a:lvl3pPr indent="0" algn="r">
              <a:lnSpc>
                <a:spcPct val="100000"/>
              </a:lnSpc>
              <a:buFontTx/>
              <a:buNone/>
              <a:defRPr sz="1200"/>
            </a:lvl3pPr>
            <a:lvl4pPr indent="0" algn="r">
              <a:lnSpc>
                <a:spcPct val="100000"/>
              </a:lnSpc>
              <a:buFontTx/>
              <a:buNone/>
              <a:defRPr sz="1200"/>
            </a:lvl4pPr>
            <a:lvl5pPr indent="0" algn="r">
              <a:lnSpc>
                <a:spcPct val="100000"/>
              </a:lnSpc>
              <a:buFontTx/>
              <a:buNone/>
              <a:defRPr sz="1200"/>
            </a:lvl5pPr>
          </a:lstStyle>
          <a:p>
            <a:pPr lvl="0"/>
            <a:r>
              <a:rPr lang="en-US" dirty="0"/>
              <a:t>Click to add source/notes</a:t>
            </a:r>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23134A5E-8B9A-4F1B-8A1C-D54727A06F98}" type="slidenum">
              <a:rPr lang="en-GB" noProof="0" smtClean="0"/>
              <a:pPr/>
              <a:t>‹#›</a:t>
            </a:fld>
            <a:endParaRPr lang="en-GB"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noProof="0" dirty="0"/>
          </a:p>
        </p:txBody>
      </p:sp>
      <p:sp>
        <p:nvSpPr>
          <p:cNvPr id="3" name="Footer Placeholder 2"/>
          <p:cNvSpPr>
            <a:spLocks noGrp="1"/>
          </p:cNvSpPr>
          <p:nvPr>
            <p:ph type="ftr" sz="quarter" idx="11"/>
          </p:nvPr>
        </p:nvSpPr>
        <p:spPr/>
        <p:txBody>
          <a:bodyPr/>
          <a:lstStyle/>
          <a:p>
            <a:endParaRPr lang="en-GB" noProof="0" dirty="0"/>
          </a:p>
        </p:txBody>
      </p:sp>
      <p:sp>
        <p:nvSpPr>
          <p:cNvPr id="4" name="Slide Number Placeholder 3"/>
          <p:cNvSpPr>
            <a:spLocks noGrp="1"/>
          </p:cNvSpPr>
          <p:nvPr>
            <p:ph type="sldNum" sz="quarter" idx="12"/>
          </p:nvPr>
        </p:nvSpPr>
        <p:spPr/>
        <p:txBody>
          <a:bodyPr/>
          <a:lstStyle/>
          <a:p>
            <a:fld id="{23134A5E-8B9A-4F1B-8A1C-D54727A06F98}" type="slidenum">
              <a:rPr lang="en-GB" noProof="0" smtClean="0"/>
              <a:pPr/>
              <a:t>‹#›</a:t>
            </a:fld>
            <a:endParaRPr lang="en-GB"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23134A5E-8B9A-4F1B-8A1C-D54727A06F98}" type="slidenum">
              <a:rPr lang="en-GB" noProof="0" smtClean="0"/>
              <a:pPr/>
              <a:t>‹#›</a:t>
            </a:fld>
            <a:endParaRPr lang="en-GB" noProof="0" dirty="0"/>
          </a:p>
        </p:txBody>
      </p:sp>
    </p:spTree>
    <p:extLst>
      <p:ext uri="{BB962C8B-B14F-4D97-AF65-F5344CB8AC3E}">
        <p14:creationId xmlns:p14="http://schemas.microsoft.com/office/powerpoint/2010/main" val="914693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67546" y="6379780"/>
            <a:ext cx="2133600" cy="365125"/>
          </a:xfrm>
        </p:spPr>
        <p:txBody>
          <a:bodyPr/>
          <a:lstStyle/>
          <a:p>
            <a:r>
              <a:rPr lang="en-US">
                <a:solidFill>
                  <a:prstClr val="black">
                    <a:tint val="75000"/>
                  </a:prstClr>
                </a:solidFill>
              </a:rPr>
              <a:t>29th October 2014</a:t>
            </a:r>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r>
              <a:rPr lang="en-US">
                <a:solidFill>
                  <a:prstClr val="black">
                    <a:tint val="75000"/>
                  </a:prstClr>
                </a:solidFill>
              </a:rPr>
              <a:t>MSO Web Event </a:t>
            </a:r>
            <a:endParaRPr lang="en-GB" dirty="0">
              <a:solidFill>
                <a:prstClr val="black">
                  <a:tint val="75000"/>
                </a:prstClr>
              </a:solidFill>
            </a:endParaRPr>
          </a:p>
        </p:txBody>
      </p:sp>
      <p:sp>
        <p:nvSpPr>
          <p:cNvPr id="4" name="Slide Number Placeholder 3"/>
          <p:cNvSpPr>
            <a:spLocks noGrp="1"/>
          </p:cNvSpPr>
          <p:nvPr>
            <p:ph type="sldNum" sz="quarter" idx="12"/>
          </p:nvPr>
        </p:nvSpPr>
        <p:spPr>
          <a:xfrm>
            <a:off x="467546" y="6381344"/>
            <a:ext cx="2133600" cy="365125"/>
          </a:xfrm>
        </p:spPr>
        <p:txBody>
          <a:bodyPr/>
          <a:lstStyle/>
          <a:p>
            <a:fld id="{A951B428-F10A-4EF1-8032-3C95933566EC}" type="slidenum">
              <a:rPr lang="en-GB" smtClean="0">
                <a:solidFill>
                  <a:prstClr val="black">
                    <a:tint val="75000"/>
                  </a:prstClr>
                </a:solidFill>
              </a:rPr>
              <a:pPr/>
              <a:t>‹#›</a:t>
            </a:fld>
            <a:endParaRPr lang="en-GB" dirty="0">
              <a:solidFill>
                <a:prstClr val="black">
                  <a:tint val="75000"/>
                </a:prstClr>
              </a:solidFill>
            </a:endParaRPr>
          </a:p>
        </p:txBody>
      </p:sp>
      <p:sp>
        <p:nvSpPr>
          <p:cNvPr id="6" name="Title 1"/>
          <p:cNvSpPr>
            <a:spLocks noGrp="1"/>
          </p:cNvSpPr>
          <p:nvPr>
            <p:ph type="title"/>
          </p:nvPr>
        </p:nvSpPr>
        <p:spPr>
          <a:xfrm>
            <a:off x="457202" y="274638"/>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lang="en-GB" sz="2800" b="1">
                <a:solidFill>
                  <a:srgbClr val="0F1391"/>
                </a:solidFill>
              </a:defRPr>
            </a:lvl1pPr>
          </a:lstStyle>
          <a:p>
            <a:pPr lvl="0" algn="l" fontAlgn="base">
              <a:spcAft>
                <a:spcPct val="0"/>
              </a:spcAft>
            </a:pPr>
            <a:r>
              <a:rPr lang="en-US"/>
              <a:t>Click to edit Master title style</a:t>
            </a:r>
            <a:endParaRPr lang="en-GB"/>
          </a:p>
        </p:txBody>
      </p:sp>
      <p:sp>
        <p:nvSpPr>
          <p:cNvPr id="7" name="Content Placeholder 2"/>
          <p:cNvSpPr>
            <a:spLocks noGrp="1"/>
          </p:cNvSpPr>
          <p:nvPr>
            <p:ph idx="1"/>
          </p:nvPr>
        </p:nvSpPr>
        <p:spPr>
          <a:xfrm>
            <a:off x="457202" y="1600206"/>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21980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3467" y="340972"/>
            <a:ext cx="8426449" cy="565200"/>
          </a:xfrm>
          <a:prstGeom prst="rect">
            <a:avLst/>
          </a:prstGeom>
          <a:solidFill>
            <a:schemeClr val="accent1"/>
          </a:solidFill>
        </p:spPr>
        <p:txBody>
          <a:bodyPr vert="horz" lIns="216000" tIns="0" rIns="0" bIns="0" rtlCol="0" anchor="t" anchorCtr="0">
            <a:noAutofit/>
          </a:bodyPr>
          <a:lstStyle/>
          <a:p>
            <a:r>
              <a:rPr lang="en-US" noProof="0"/>
              <a:t>Click to edit Master title style</a:t>
            </a:r>
            <a:endParaRPr lang="en-GB" noProof="0" dirty="0"/>
          </a:p>
        </p:txBody>
      </p:sp>
      <p:sp>
        <p:nvSpPr>
          <p:cNvPr id="3" name="Text Placeholder 2"/>
          <p:cNvSpPr>
            <a:spLocks noGrp="1"/>
          </p:cNvSpPr>
          <p:nvPr>
            <p:ph type="body" idx="1"/>
          </p:nvPr>
        </p:nvSpPr>
        <p:spPr>
          <a:xfrm>
            <a:off x="358775" y="1059543"/>
            <a:ext cx="8361135" cy="4772458"/>
          </a:xfrm>
          <a:prstGeom prst="rect">
            <a:avLst/>
          </a:prstGeom>
        </p:spPr>
        <p:txBody>
          <a:bodyPr vert="horz" lIns="0" tIns="0" rIns="0" bIns="0" rtlCol="0" anchor="t" anchorCtr="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p:cNvSpPr>
            <a:spLocks noGrp="1"/>
          </p:cNvSpPr>
          <p:nvPr>
            <p:ph type="dt" sz="half" idx="2"/>
          </p:nvPr>
        </p:nvSpPr>
        <p:spPr>
          <a:xfrm>
            <a:off x="7895615" y="6309700"/>
            <a:ext cx="900000" cy="180000"/>
          </a:xfrm>
          <a:prstGeom prst="rect">
            <a:avLst/>
          </a:prstGeom>
        </p:spPr>
        <p:txBody>
          <a:bodyPr vert="horz" lIns="0" tIns="0" rIns="0" bIns="0" rtlCol="0" anchor="b" anchorCtr="0">
            <a:noAutofit/>
          </a:bodyPr>
          <a:lstStyle>
            <a:lvl1pPr algn="r">
              <a:defRPr sz="1200">
                <a:solidFill>
                  <a:schemeClr val="bg1"/>
                </a:solidFill>
                <a:latin typeface="Arial" pitchFamily="34" charset="0"/>
                <a:cs typeface="Arial" pitchFamily="34" charset="0"/>
              </a:defRPr>
            </a:lvl1pPr>
          </a:lstStyle>
          <a:p>
            <a:endParaRPr lang="en-GB" noProof="0" dirty="0"/>
          </a:p>
        </p:txBody>
      </p:sp>
      <p:sp>
        <p:nvSpPr>
          <p:cNvPr id="5" name="Footer Placeholder 4"/>
          <p:cNvSpPr>
            <a:spLocks noGrp="1"/>
          </p:cNvSpPr>
          <p:nvPr>
            <p:ph type="ftr" sz="quarter" idx="3"/>
          </p:nvPr>
        </p:nvSpPr>
        <p:spPr>
          <a:xfrm>
            <a:off x="655205" y="6309700"/>
            <a:ext cx="7240415" cy="180000"/>
          </a:xfrm>
          <a:prstGeom prst="rect">
            <a:avLst/>
          </a:prstGeom>
        </p:spPr>
        <p:txBody>
          <a:bodyPr vert="horz" lIns="0" tIns="0" rIns="0" bIns="0" rtlCol="0" anchor="b" anchorCtr="0">
            <a:noAutofit/>
          </a:bodyPr>
          <a:lstStyle>
            <a:lvl1pPr algn="l">
              <a:defRPr sz="1200">
                <a:solidFill>
                  <a:schemeClr val="tx1"/>
                </a:solidFill>
                <a:latin typeface="Arial" pitchFamily="34" charset="0"/>
                <a:cs typeface="Arial" pitchFamily="34" charset="0"/>
              </a:defRPr>
            </a:lvl1pPr>
          </a:lstStyle>
          <a:p>
            <a:endParaRPr lang="en-GB" noProof="0" dirty="0"/>
          </a:p>
        </p:txBody>
      </p:sp>
      <p:sp>
        <p:nvSpPr>
          <p:cNvPr id="6" name="Slide Number Placeholder 5"/>
          <p:cNvSpPr>
            <a:spLocks noGrp="1"/>
          </p:cNvSpPr>
          <p:nvPr>
            <p:ph type="sldNum" sz="quarter" idx="4"/>
          </p:nvPr>
        </p:nvSpPr>
        <p:spPr>
          <a:xfrm>
            <a:off x="237606" y="6309700"/>
            <a:ext cx="301175" cy="180000"/>
          </a:xfrm>
          <a:prstGeom prst="rect">
            <a:avLst/>
          </a:prstGeom>
        </p:spPr>
        <p:txBody>
          <a:bodyPr vert="horz" lIns="0" tIns="0" rIns="0" bIns="0" rtlCol="0" anchor="b" anchorCtr="0">
            <a:noAutofit/>
          </a:bodyPr>
          <a:lstStyle>
            <a:lvl1pPr algn="r">
              <a:defRPr sz="1200" b="1">
                <a:solidFill>
                  <a:schemeClr val="tx1"/>
                </a:solidFill>
                <a:latin typeface="Arial" pitchFamily="34" charset="0"/>
                <a:cs typeface="Arial" pitchFamily="34" charset="0"/>
              </a:defRPr>
            </a:lvl1pPr>
          </a:lstStyle>
          <a:p>
            <a:fld id="{23134A5E-8B9A-4F1B-8A1C-D54727A06F98}" type="slidenum">
              <a:rPr lang="en-GB" noProof="0" smtClean="0"/>
              <a:pPr/>
              <a:t>‹#›</a:t>
            </a:fld>
            <a:endParaRPr lang="en-GB" noProof="0" dirty="0"/>
          </a:p>
        </p:txBody>
      </p:sp>
      <p:pic>
        <p:nvPicPr>
          <p:cNvPr id="12" name="Picture 9"/>
          <p:cNvPicPr>
            <a:picLocks noChangeAspect="1" noChangeArrowheads="1"/>
          </p:cNvPicPr>
          <p:nvPr userDrawn="1"/>
        </p:nvPicPr>
        <p:blipFill>
          <a:blip r:embed="rId16" cstate="print">
            <a:extLst>
              <a:ext uri="{28A0092B-C50C-407E-A947-70E740481C1C}">
                <a14:useLocalDpi xmlns:a14="http://schemas.microsoft.com/office/drawing/2010/main"/>
              </a:ext>
            </a:extLst>
          </a:blip>
          <a:srcRect/>
          <a:stretch>
            <a:fillRect/>
          </a:stretch>
        </p:blipFill>
        <p:spPr bwMode="auto">
          <a:xfrm>
            <a:off x="6876390" y="6462416"/>
            <a:ext cx="1149548" cy="36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12" descr="Screen Shot 2016-07-28 at 08.57.16.p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47586" y="6462416"/>
            <a:ext cx="864566" cy="367361"/>
          </a:xfrm>
          <a:prstGeom prst="rect">
            <a:avLst/>
          </a:prstGeom>
        </p:spPr>
      </p:pic>
      <p:pic>
        <p:nvPicPr>
          <p:cNvPr id="14" name="Picture 1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8098971" y="6462416"/>
            <a:ext cx="991239" cy="360000"/>
          </a:xfrm>
          <a:prstGeom prst="rect">
            <a:avLst/>
          </a:prstGeom>
        </p:spPr>
      </p:pic>
    </p:spTree>
  </p:cSld>
  <p:clrMap bg1="lt1" tx1="dk1" bg2="lt2" tx2="dk2" accent1="accent1" accent2="accent2" accent3="accent3" accent4="accent4" accent5="accent5" accent6="accent6" hlink="hlink" folHlink="folHlink"/>
  <p:sldLayoutIdLst>
    <p:sldLayoutId id="2147483651" r:id="rId1"/>
    <p:sldLayoutId id="2147483650" r:id="rId2"/>
    <p:sldLayoutId id="2147483667" r:id="rId3"/>
    <p:sldLayoutId id="2147483656" r:id="rId4"/>
    <p:sldLayoutId id="2147483657" r:id="rId5"/>
    <p:sldLayoutId id="2147483654" r:id="rId6"/>
    <p:sldLayoutId id="2147483655" r:id="rId7"/>
    <p:sldLayoutId id="2147483660" r:id="rId8"/>
    <p:sldLayoutId id="2147483721" r:id="rId9"/>
    <p:sldLayoutId id="2147483954" r:id="rId10"/>
    <p:sldLayoutId id="2147483955" r:id="rId11"/>
    <p:sldLayoutId id="2147483956" r:id="rId12"/>
    <p:sldLayoutId id="2147483957" r:id="rId13"/>
    <p:sldLayoutId id="2147484168" r:id="rId14"/>
  </p:sldLayoutIdLst>
  <p:hf hdr="0" ftr="0" dt="0"/>
  <p:txStyles>
    <p:titleStyle>
      <a:lvl1pPr algn="l" defTabSz="914400" rtl="0" eaLnBrk="1" latinLnBrk="0" hangingPunct="1">
        <a:spcBef>
          <a:spcPct val="0"/>
        </a:spcBef>
        <a:buNone/>
        <a:defRPr sz="3400" kern="1200">
          <a:solidFill>
            <a:schemeClr val="bg1"/>
          </a:solidFill>
          <a:latin typeface="Arial" pitchFamily="34" charset="0"/>
          <a:ea typeface="+mj-ea"/>
          <a:cs typeface="Arial" pitchFamily="34" charset="0"/>
        </a:defRPr>
      </a:lvl1pPr>
    </p:titleStyle>
    <p:bodyStyle>
      <a:lvl1pPr marL="216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1pPr>
      <a:lvl2pPr marL="432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2pPr>
      <a:lvl3pPr marL="648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3pPr>
      <a:lvl4pPr marL="864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4pPr>
      <a:lvl5pPr marL="1080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www.sps.nhs.uk/shortages/shortage-of-hydrocortisone-sodium-phosphate-100mg-1ml-solution-for-injection-ampoules/" TargetMode="External"/><Relationship Id="rId3" Type="http://schemas.openxmlformats.org/officeDocument/2006/relationships/hyperlink" Target="https://www.sps.nhs.uk/shortages/shortage-of-bowel-evacuation-preparations/" TargetMode="External"/><Relationship Id="rId7" Type="http://schemas.openxmlformats.org/officeDocument/2006/relationships/hyperlink" Target="https://www.sps.nhs.uk/shortages/shortage-of-varicella-vaccine-live-powder-and-solvent-for-suspension-solution-for-injection-0-5ml-vials-varivax-and-varilrix/" TargetMode="External"/><Relationship Id="rId12" Type="http://schemas.openxmlformats.org/officeDocument/2006/relationships/hyperlink" Target="https://www.sps.nhs.uk/shortages/shortage-of-methylprednisolone-medrone-4mg-tablets/" TargetMode="External"/><Relationship Id="rId2" Type="http://schemas.openxmlformats.org/officeDocument/2006/relationships/hyperlink" Target="https://www.sps.nhs.uk/articles/medicine-supply-and-shortages-updates-from-the-department-of-health-and-social-care/" TargetMode="External"/><Relationship Id="rId1" Type="http://schemas.openxmlformats.org/officeDocument/2006/relationships/slideLayout" Target="../slideLayouts/slideLayout2.xml"/><Relationship Id="rId6" Type="http://schemas.openxmlformats.org/officeDocument/2006/relationships/hyperlink" Target="https://www.sps.nhs.uk/shortages/shortage-of-estraderm-mx-100-patches/" TargetMode="External"/><Relationship Id="rId11" Type="http://schemas.openxmlformats.org/officeDocument/2006/relationships/hyperlink" Target="https://www.sps.nhs.uk/shortages/shortage-of-voriconazole-vfend-200mg-5ml-oral-suspension/" TargetMode="External"/><Relationship Id="rId5" Type="http://schemas.openxmlformats.org/officeDocument/2006/relationships/hyperlink" Target="https://www.sps.nhs.uk/shortages/shortage-of-estraderm-mx-25-patches/" TargetMode="External"/><Relationship Id="rId10" Type="http://schemas.openxmlformats.org/officeDocument/2006/relationships/hyperlink" Target="https://www.sps.nhs.uk/shortages/shortage-of-diltiazem-tildiem-retard-90mg-and-120mg-modified-release-tablets/" TargetMode="External"/><Relationship Id="rId4" Type="http://schemas.openxmlformats.org/officeDocument/2006/relationships/hyperlink" Target="https://www.sps.nhs.uk/shortages/shortage-of-promethazine-phenergan-25mg-1ml-solution-for-injection-ampoules/" TargetMode="External"/><Relationship Id="rId9" Type="http://schemas.openxmlformats.org/officeDocument/2006/relationships/hyperlink" Target="https://www.sps.nhs.uk/shortages/shortage-of-aripiprazole-10mg-tablet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sps.nhs.uk/shortages/discontinuation-of-insulin-isophane-biphasic-human-50-50-insuman-comb-50-100units-ml-suspension-for-injection-3ml-cartridge/" TargetMode="External"/><Relationship Id="rId7" Type="http://schemas.openxmlformats.org/officeDocument/2006/relationships/hyperlink" Target="https://www.sps.nhs.uk/shortages/discontinuation-of-paroxetine-seroxat-20mg-10ml-oral-suspension/" TargetMode="External"/><Relationship Id="rId2" Type="http://schemas.openxmlformats.org/officeDocument/2006/relationships/hyperlink" Target="https://www.sps.nhs.uk/articles/medicine-supply-and-shortages-updates-from-the-department-of-health-and-social-care/" TargetMode="External"/><Relationship Id="rId1" Type="http://schemas.openxmlformats.org/officeDocument/2006/relationships/slideLayout" Target="../slideLayouts/slideLayout2.xml"/><Relationship Id="rId6" Type="http://schemas.openxmlformats.org/officeDocument/2006/relationships/hyperlink" Target="https://www.sps.nhs.uk/shortages/discontinuation-of-shortec-liquid-oral-solutions/" TargetMode="External"/><Relationship Id="rId5" Type="http://schemas.openxmlformats.org/officeDocument/2006/relationships/hyperlink" Target="https://www.sps.nhs.uk/shortages/discontinuation-of-acebutolol/" TargetMode="External"/><Relationship Id="rId4" Type="http://schemas.openxmlformats.org/officeDocument/2006/relationships/hyperlink" Target="https://www.sps.nhs.uk/shortages/discontinuation-of-disopyramide-150mg-capsules/"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nice.us8.list-manage.com/track/click?u=7864f766b10b8edd18f19aa56&amp;id=1f4e020473&amp;e=2cfd102eab" TargetMode="External"/><Relationship Id="rId7" Type="http://schemas.openxmlformats.org/officeDocument/2006/relationships/hyperlink" Target="https://nice.us8.list-manage.com/track/click?u=7864f766b10b8edd18f19aa56&amp;id=265323c97a&amp;e=2cfd102eab"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nice.us8.list-manage.com/track/click?u=7864f766b10b8edd18f19aa56&amp;id=b320c1e32a&amp;e=2cfd102eab" TargetMode="External"/><Relationship Id="rId5" Type="http://schemas.openxmlformats.org/officeDocument/2006/relationships/hyperlink" Target="https://nice.us8.list-manage.com/track/click?u=7864f766b10b8edd18f19aa56&amp;id=c4815d6485&amp;e=2cfd102eab" TargetMode="External"/><Relationship Id="rId4" Type="http://schemas.openxmlformats.org/officeDocument/2006/relationships/hyperlink" Target="https://www.sps.nhs.uk/articles/example-medicines-to-prescribe-by-brand-name-in-primary-car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nice.us8.list-manage.com/track/click?u=7864f766b10b8edd18f19aa56&amp;id=4072e0747d&amp;e=2cfd102eab"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nice.us8.list-manage.com/track/click?u=7864f766b10b8edd18f19aa56&amp;id=265323c97a&amp;e=2cfd102eab"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nice.us8.list-manage.com/track/click?u=7864f766b10b8edd18f19aa56&amp;id=7c834bc5d4&amp;e=2cfd102eab"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nice.us8.list-manage.com/track/click?u=7864f766b10b8edd18f19aa56&amp;id=15de0e52c8&amp;e=2cfd102eab" TargetMode="External"/><Relationship Id="rId4" Type="http://schemas.openxmlformats.org/officeDocument/2006/relationships/hyperlink" Target="https://awttc.nhs.wales/medicines-optimisation-and-safety/medicines-optimisation-guidance-resources-and-data/consultations/polypharmacy-review-guidance-for-prescribing-consultation/"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nice.us8.list-manage.com/track/click?u=7864f766b10b8edd18f19aa56&amp;id=ec342b1900&amp;e=2cfd102eab" TargetMode="External"/><Relationship Id="rId3" Type="http://schemas.openxmlformats.org/officeDocument/2006/relationships/hyperlink" Target="https://nice.us8.list-manage.com/track/click?u=7864f766b10b8edd18f19aa56&amp;id=d25cca206a&amp;e=2cfd102eab" TargetMode="External"/><Relationship Id="rId7" Type="http://schemas.openxmlformats.org/officeDocument/2006/relationships/hyperlink" Target="https://nice.us8.list-manage.com/track/click?u=7864f766b10b8edd18f19aa56&amp;id=0486b897ac&amp;e=2cfd102eab"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nice.us8.list-manage.com/track/click?u=7864f766b10b8edd18f19aa56&amp;id=8c14cf3243&amp;e=2cfd102eab" TargetMode="External"/><Relationship Id="rId5" Type="http://schemas.openxmlformats.org/officeDocument/2006/relationships/hyperlink" Target="https://nice.us8.list-manage.com/track/click?u=7864f766b10b8edd18f19aa56&amp;id=ee1c22f2ad&amp;e=2cfd102eab" TargetMode="External"/><Relationship Id="rId10" Type="http://schemas.openxmlformats.org/officeDocument/2006/relationships/hyperlink" Target="https://nice.us8.list-manage.com/track/click?u=7864f766b10b8edd18f19aa56&amp;id=add70e7e70&amp;e=2cfd102eab" TargetMode="External"/><Relationship Id="rId4" Type="http://schemas.openxmlformats.org/officeDocument/2006/relationships/hyperlink" Target="https://nice.us8.list-manage.com/track/click?u=7864f766b10b8edd18f19aa56&amp;id=11c4bba447&amp;e=2cfd102eab" TargetMode="External"/><Relationship Id="rId9" Type="http://schemas.openxmlformats.org/officeDocument/2006/relationships/hyperlink" Target="https://nice.us8.list-manage.com/track/click?u=7864f766b10b8edd18f19aa56&amp;id=9db4560370&amp;e=2cfd102eab"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nice.us8.list-manage.com/track/click?u=7864f766b10b8edd18f19aa56&amp;id=9db4560370&amp;e=2cfd102eab" TargetMode="External"/><Relationship Id="rId7" Type="http://schemas.openxmlformats.org/officeDocument/2006/relationships/hyperlink" Target="https://nice.us8.list-manage.com/track/click?u=7864f766b10b8edd18f19aa56&amp;id=5d9942ec5f&amp;e=2cfd102eab"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nice.us8.list-manage.com/track/click?u=7864f766b10b8edd18f19aa56&amp;id=28c80c7449&amp;e=2cfd102eab" TargetMode="External"/><Relationship Id="rId5" Type="http://schemas.openxmlformats.org/officeDocument/2006/relationships/hyperlink" Target="https://www.hsib.org.uk/investigations-and-reports/the-use-of-an-appropriate-flush-fluid-with-arterial-lines/" TargetMode="External"/><Relationship Id="rId4" Type="http://schemas.openxmlformats.org/officeDocument/2006/relationships/hyperlink" Target="https://nice.us8.list-manage.com/track/click?u=7864f766b10b8edd18f19aa56&amp;id=add70e7e70&amp;e=2cfd102eab"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cas.mhra.gov.uk/ViewandAcknowledgment/ViewAlert.aspx?AlertID=103211"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cas.mhra.gov.uk/ViewandAcknowledgment/ViewAlert.aspx?AlertID=103212"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gov.uk/drug-safety-update/nebulised-asthma-rescue-therapy-in-children-home-use-of-nebulisers-in-paediatric-asthma-should-be-initiated-and-managed-only-by-specialists#:~:text=Use%20of%20a,current%20clinical%20guidanc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wmf"/><Relationship Id="rId4" Type="http://schemas.openxmlformats.org/officeDocument/2006/relationships/hyperlink" Target="https://www.gov.uk/drug-safety-update/covid-19-vaccines-and-medicines-updates-for-august-2022"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drug-device-alerts/class-2-medicines-recall-sun-pharmaceutical-industries-europe-bv-zoledronic-acid-sun-5mg-solution-for-infusion-el-22-a-slash-34" TargetMode="External"/><Relationship Id="rId7" Type="http://schemas.openxmlformats.org/officeDocument/2006/relationships/image" Target="../media/image7.w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gov.uk/drug-device-alerts/company-led-medicines-recall-stockport-pharmaceuticals-sodium-chloride-eye-drops-5-percent-1x10ml-unlicensed-medicine-clmr-22-a-slash-06" TargetMode="External"/><Relationship Id="rId5" Type="http://schemas.openxmlformats.org/officeDocument/2006/relationships/hyperlink" Target="https://www.gov.uk/drug-device-alerts/class-4-medicines-defect-information-rosuvastatin-5-mg-10-mg-and-20-mg-film-coated-tablets-el-22-a-slash-35" TargetMode="External"/><Relationship Id="rId4" Type="http://schemas.openxmlformats.org/officeDocument/2006/relationships/hyperlink" Target="https://www.gov.uk/drug-device-alerts/class-2-medicines-recall-dysport-500-units-powder-for-solution-for-injection-el-22-a-slash-36"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nice.us8.list-manage.com/track/click?u=7864f766b10b8edd18f19aa56&amp;id=d52295bfcf&amp;e=2cfd102eab" TargetMode="External"/><Relationship Id="rId3" Type="http://schemas.openxmlformats.org/officeDocument/2006/relationships/hyperlink" Target="https://www.gov.uk/drug-safety-update/letters-and-medicine-recalls-sent-to-healthcare-professionals-in-july-2022" TargetMode="External"/><Relationship Id="rId7" Type="http://schemas.openxmlformats.org/officeDocument/2006/relationships/hyperlink" Target="https://www.ema.europa.eu/en/news/emas-emergency-task-force-advises-intradermal-use-imvanex-jynneos-against-monkeypox"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gov.uk/government/consultations/consultation-on-proposal-to-make-gina-10-microgram-vaginal-tablets-estradiol-available-from-pharmacies/outcome/public-assessment-report-prescription-only-medicine-to-pharmacy-reclassification-gina-10-microgram-vaginal-tablets" TargetMode="External"/><Relationship Id="rId5" Type="http://schemas.openxmlformats.org/officeDocument/2006/relationships/hyperlink" Target="https://www.gov.uk/government/consultations/consultation-on-proposal-to-make-gina-10-microgram-vaginal-tablets-estradiol-available-from-pharmacies" TargetMode="External"/><Relationship Id="rId4" Type="http://schemas.openxmlformats.org/officeDocument/2006/relationships/hyperlink" Target="https://www.gov.uk/government/organisations/commission-on-human-medicine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nice.us8.list-manage.com/track/click?u=7864f766b10b8edd18f19aa56&amp;id=9fa5a5e7ab&amp;e=2cfd102eab" TargetMode="External"/><Relationship Id="rId7" Type="http://schemas.openxmlformats.org/officeDocument/2006/relationships/hyperlink" Target="https://nice.us8.list-manage.com/track/click?u=7864f766b10b8edd18f19aa56&amp;id=66bf26f433&amp;e=2cfd102eab"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nice.us8.list-manage.com/track/click?u=7864f766b10b8edd18f19aa56&amp;id=36b53431a8&amp;e=2cfd102eab" TargetMode="External"/><Relationship Id="rId5" Type="http://schemas.openxmlformats.org/officeDocument/2006/relationships/hyperlink" Target="https://nice.us8.list-manage.com/track/click?u=7864f766b10b8edd18f19aa56&amp;id=4ef814b2cb&amp;e=2cfd102eab" TargetMode="External"/><Relationship Id="rId4" Type="http://schemas.openxmlformats.org/officeDocument/2006/relationships/hyperlink" Target="https://nice.us8.list-manage.com/track/click?u=7864f766b10b8edd18f19aa56&amp;id=72fd41517a&amp;e=2cfd102eab"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nice.us8.list-manage.com/track/click?u=7864f766b10b8edd18f19aa56&amp;id=7b2e1a39a7&amp;e=2cfd102eab" TargetMode="External"/><Relationship Id="rId7" Type="http://schemas.openxmlformats.org/officeDocument/2006/relationships/hyperlink" Target="https://nice.us8.list-manage.com/track/click?u=7864f766b10b8edd18f19aa56&amp;id=729f4ed214&amp;e=2cfd102eab"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nice.us8.list-manage.com/track/click?u=7864f766b10b8edd18f19aa56&amp;id=0d92e2593d&amp;e=2cfd102eab" TargetMode="External"/><Relationship Id="rId5" Type="http://schemas.openxmlformats.org/officeDocument/2006/relationships/hyperlink" Target="https://nice.us8.list-manage.com/track/click?u=7864f766b10b8edd18f19aa56&amp;id=4122f14005&amp;e=2cfd102eab" TargetMode="External"/><Relationship Id="rId4" Type="http://schemas.openxmlformats.org/officeDocument/2006/relationships/hyperlink" Target="https://nice.us8.list-manage.com/track/click?u=7864f766b10b8edd18f19aa56&amp;id=1c6ede062c&amp;e=2cfd102eab"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nice.us8.list-manage.com/track/click?u=7864f766b10b8edd18f19aa56&amp;id=3b13d42e4a&amp;e=2cfd102eab" TargetMode="External"/><Relationship Id="rId3" Type="http://schemas.openxmlformats.org/officeDocument/2006/relationships/hyperlink" Target="https://www.medicines.org.uk/emc/product/13214/rmms" TargetMode="External"/><Relationship Id="rId7" Type="http://schemas.openxmlformats.org/officeDocument/2006/relationships/hyperlink" Target="https://nice.us8.list-manage.com/track/click?u=7864f766b10b8edd18f19aa56&amp;id=11089547b7&amp;e=2cfd102eab"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medicines.org.uk/emc/product/10350/rmms" TargetMode="External"/><Relationship Id="rId5" Type="http://schemas.openxmlformats.org/officeDocument/2006/relationships/hyperlink" Target="https://www.medicines.org.uk/emc/product/13357/rmms" TargetMode="External"/><Relationship Id="rId4" Type="http://schemas.openxmlformats.org/officeDocument/2006/relationships/hyperlink" Target="https://www.medicines.org.uk/emc/product/10783/rmm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a:xfrm>
            <a:off x="213951" y="1057275"/>
            <a:ext cx="8787174" cy="2514599"/>
          </a:xfrm>
          <a:solidFill>
            <a:srgbClr val="00ADC6"/>
          </a:solidFill>
        </p:spPr>
        <p:txBody>
          <a:bodyPr/>
          <a:lstStyle/>
          <a:p>
            <a:pPr eaLnBrk="1" hangingPunct="1"/>
            <a:r>
              <a:rPr lang="en-GB" altLang="en-US" dirty="0"/>
              <a:t>SPS/</a:t>
            </a:r>
            <a:r>
              <a:rPr lang="en-GB" altLang="en-US" dirty="0" err="1"/>
              <a:t>UKMi</a:t>
            </a:r>
            <a:r>
              <a:rPr lang="en-GB" altLang="en-US" dirty="0"/>
              <a:t> Observatory </a:t>
            </a:r>
            <a:br>
              <a:rPr lang="en-GB" altLang="en-US" dirty="0"/>
            </a:br>
            <a:r>
              <a:rPr lang="en-GB" altLang="en-US" dirty="0"/>
              <a:t>31</a:t>
            </a:r>
            <a:r>
              <a:rPr lang="en-GB" altLang="en-US" baseline="30000" dirty="0"/>
              <a:t>st</a:t>
            </a:r>
            <a:r>
              <a:rPr lang="en-GB" altLang="en-US" dirty="0"/>
              <a:t> August 2022</a:t>
            </a:r>
            <a:br>
              <a:rPr lang="en-GB" altLang="en-US" dirty="0"/>
            </a:br>
            <a:r>
              <a:rPr lang="en-GB" altLang="en-US" dirty="0"/>
              <a:t>Observatory of recent safe medication practice research, reports, and publications </a:t>
            </a:r>
            <a:br>
              <a:rPr lang="en-GB" altLang="en-US" dirty="0">
                <a:solidFill>
                  <a:srgbClr val="898989"/>
                </a:solidFill>
              </a:rPr>
            </a:br>
            <a:endParaRPr lang="en-GB" altLang="en-US" dirty="0"/>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24235" y="6455263"/>
            <a:ext cx="672119" cy="368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ubtitle 2"/>
          <p:cNvSpPr txBox="1">
            <a:spLocks noChangeArrowheads="1"/>
          </p:cNvSpPr>
          <p:nvPr/>
        </p:nvSpPr>
        <p:spPr bwMode="auto">
          <a:xfrm>
            <a:off x="1013867" y="3874195"/>
            <a:ext cx="7116265"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ts val="500"/>
              </a:spcBef>
              <a:buFontTx/>
              <a:buNone/>
            </a:pPr>
            <a:endParaRPr lang="en-GB" altLang="en-US" sz="2000" dirty="0"/>
          </a:p>
          <a:p>
            <a:pPr algn="ctr" eaLnBrk="1" hangingPunct="1">
              <a:spcBef>
                <a:spcPts val="500"/>
              </a:spcBef>
              <a:buFontTx/>
              <a:buNone/>
            </a:pPr>
            <a:r>
              <a:rPr lang="en-GB" altLang="en-US" sz="2000" dirty="0"/>
              <a:t>Presented by </a:t>
            </a:r>
          </a:p>
          <a:p>
            <a:pPr algn="ctr" eaLnBrk="1" hangingPunct="1">
              <a:spcBef>
                <a:spcPts val="500"/>
              </a:spcBef>
              <a:buNone/>
            </a:pPr>
            <a:r>
              <a:rPr lang="en-GB" sz="2000" dirty="0">
                <a:solidFill>
                  <a:schemeClr val="bg1">
                    <a:lumMod val="65000"/>
                  </a:schemeClr>
                </a:solidFill>
                <a:latin typeface="Arial" panose="020B0604020202020204" pitchFamily="34" charset="0"/>
                <a:ea typeface="Calibri"/>
                <a:cs typeface="Arial" panose="020B0604020202020204" pitchFamily="34" charset="0"/>
              </a:rPr>
              <a:t>Anniessa Patel- Medicines Information Pharmacist</a:t>
            </a:r>
          </a:p>
          <a:p>
            <a:pPr algn="ctr" eaLnBrk="1" hangingPunct="1">
              <a:spcBef>
                <a:spcPts val="500"/>
              </a:spcBef>
              <a:buNone/>
            </a:pPr>
            <a:r>
              <a:rPr lang="en-GB" sz="2000" dirty="0">
                <a:solidFill>
                  <a:schemeClr val="bg1">
                    <a:lumMod val="65000"/>
                  </a:schemeClr>
                </a:solidFill>
                <a:latin typeface="Arial" panose="020B0604020202020204" pitchFamily="34" charset="0"/>
                <a:ea typeface="Calibri"/>
                <a:cs typeface="Arial" panose="020B0604020202020204" pitchFamily="34" charset="0"/>
              </a:rPr>
              <a:t>anniessa.patel@nhs.net</a:t>
            </a:r>
            <a:endParaRPr lang="en-GB" sz="2000" dirty="0">
              <a:latin typeface="Arial" panose="020B0604020202020204" pitchFamily="34" charset="0"/>
              <a:ea typeface="Calibri"/>
              <a:cs typeface="Arial" panose="020B0604020202020204" pitchFamily="34"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EC8E3-B5F7-4098-9F63-BA58DBDE7968}"/>
              </a:ext>
            </a:extLst>
          </p:cNvPr>
          <p:cNvSpPr>
            <a:spLocks noGrp="1"/>
          </p:cNvSpPr>
          <p:nvPr>
            <p:ph type="title"/>
          </p:nvPr>
        </p:nvSpPr>
        <p:spPr>
          <a:xfrm>
            <a:off x="326097" y="181258"/>
            <a:ext cx="8491805" cy="624228"/>
          </a:xfrm>
        </p:spPr>
        <p:txBody>
          <a:bodyPr/>
          <a:lstStyle/>
          <a:p>
            <a:pPr algn="ctr"/>
            <a:r>
              <a:rPr lang="en-GB" altLang="en-US" sz="2800" dirty="0">
                <a:solidFill>
                  <a:srgbClr val="7030A0"/>
                </a:solidFill>
              </a:rPr>
              <a:t>Drug shortages</a:t>
            </a:r>
            <a:endParaRPr lang="en-GB" sz="2800" dirty="0"/>
          </a:p>
        </p:txBody>
      </p:sp>
      <p:sp>
        <p:nvSpPr>
          <p:cNvPr id="3" name="Content Placeholder 2">
            <a:extLst>
              <a:ext uri="{FF2B5EF4-FFF2-40B4-BE49-F238E27FC236}">
                <a16:creationId xmlns:a16="http://schemas.microsoft.com/office/drawing/2014/main" id="{0F5A8F67-DCAC-41FF-896E-85017A819194}"/>
              </a:ext>
            </a:extLst>
          </p:cNvPr>
          <p:cNvSpPr>
            <a:spLocks noGrp="1"/>
          </p:cNvSpPr>
          <p:nvPr>
            <p:ph idx="1"/>
          </p:nvPr>
        </p:nvSpPr>
        <p:spPr>
          <a:xfrm>
            <a:off x="326097" y="807400"/>
            <a:ext cx="8300587" cy="6050600"/>
          </a:xfrm>
        </p:spPr>
        <p:txBody>
          <a:bodyPr/>
          <a:lstStyle/>
          <a:p>
            <a:pPr marL="0" indent="0">
              <a:lnSpc>
                <a:spcPct val="100000"/>
              </a:lnSpc>
              <a:spcBef>
                <a:spcPts val="0"/>
              </a:spcBef>
              <a:buNone/>
            </a:pPr>
            <a:r>
              <a:rPr lang="en-GB" sz="1100" dirty="0">
                <a:solidFill>
                  <a:srgbClr val="000000"/>
                </a:solidFill>
                <a:latin typeface="+mn-lt"/>
                <a:ea typeface="Calibri" panose="020F0502020204030204" pitchFamily="34" charset="0"/>
                <a:cs typeface="Times New Roman" panose="02020603050405020304" pitchFamily="18" charset="0"/>
              </a:rPr>
              <a:t>New since last observatory, all available via the </a:t>
            </a:r>
            <a:r>
              <a:rPr lang="en-GB" sz="1100" u="sng" dirty="0">
                <a:solidFill>
                  <a:srgbClr val="000000"/>
                </a:solidFill>
                <a:latin typeface="+mn-lt"/>
                <a:ea typeface="Calibri" panose="020F0502020204030204" pitchFamily="34" charset="0"/>
                <a:cs typeface="Times New Roman" panose="02020603050405020304" pitchFamily="18" charset="0"/>
                <a:hlinkClick r:id="rId2"/>
              </a:rPr>
              <a:t>SPS Medicines Supply Tool</a:t>
            </a:r>
            <a:endParaRPr lang="en-GB" sz="1100" dirty="0">
              <a:latin typeface="+mn-lt"/>
              <a:ea typeface="Calibri" panose="020F0502020204030204" pitchFamily="34" charset="0"/>
              <a:cs typeface="Times New Roman" panose="02020603050405020304" pitchFamily="18" charset="0"/>
            </a:endParaRPr>
          </a:p>
          <a:p>
            <a:pPr marL="0" indent="0">
              <a:lnSpc>
                <a:spcPct val="100000"/>
              </a:lnSpc>
              <a:spcBef>
                <a:spcPts val="0"/>
              </a:spcBef>
              <a:buNone/>
            </a:pPr>
            <a:endParaRPr lang="en-GB" sz="800" dirty="0">
              <a:latin typeface="+mn-lt"/>
            </a:endParaRPr>
          </a:p>
          <a:p>
            <a:pPr marL="0" indent="0">
              <a:buNone/>
            </a:pPr>
            <a:endParaRPr lang="en-GB" b="1" i="0" dirty="0">
              <a:solidFill>
                <a:srgbClr val="005EB8"/>
              </a:solidFill>
              <a:effectLst/>
              <a:latin typeface="HelveticaNeue"/>
            </a:endParaRPr>
          </a:p>
          <a:p>
            <a:pPr marL="0" indent="0">
              <a:buNone/>
            </a:pPr>
            <a:endParaRPr lang="en-GB" i="0" dirty="0">
              <a:solidFill>
                <a:srgbClr val="005EB8"/>
              </a:solidFill>
              <a:effectLst/>
              <a:latin typeface="HelveticaNeue"/>
            </a:endParaRPr>
          </a:p>
          <a:p>
            <a:pPr marL="0" indent="0">
              <a:buNone/>
            </a:pPr>
            <a:endParaRPr lang="en-GB" sz="2400" dirty="0">
              <a:latin typeface="+mn-lt"/>
            </a:endParaRPr>
          </a:p>
          <a:p>
            <a:pPr marL="0" indent="0">
              <a:buNone/>
            </a:pPr>
            <a:endParaRPr lang="en-GB" b="1" dirty="0"/>
          </a:p>
        </p:txBody>
      </p:sp>
      <p:sp>
        <p:nvSpPr>
          <p:cNvPr id="4" name="Slide Number Placeholder 3">
            <a:extLst>
              <a:ext uri="{FF2B5EF4-FFF2-40B4-BE49-F238E27FC236}">
                <a16:creationId xmlns:a16="http://schemas.microsoft.com/office/drawing/2014/main" id="{1FB8001F-A776-4CC2-97CC-E7EA280FD4C8}"/>
              </a:ext>
            </a:extLst>
          </p:cNvPr>
          <p:cNvSpPr>
            <a:spLocks noGrp="1"/>
          </p:cNvSpPr>
          <p:nvPr>
            <p:ph type="sldNum" sz="quarter" idx="12"/>
          </p:nvPr>
        </p:nvSpPr>
        <p:spPr>
          <a:xfrm>
            <a:off x="87018" y="6586742"/>
            <a:ext cx="301175" cy="180000"/>
          </a:xfrm>
        </p:spPr>
        <p:txBody>
          <a:bodyPr/>
          <a:lstStyle/>
          <a:p>
            <a:fld id="{23134A5E-8B9A-4F1B-8A1C-D54727A06F98}" type="slidenum">
              <a:rPr lang="en-GB" noProof="0" smtClean="0"/>
              <a:pPr/>
              <a:t>10</a:t>
            </a:fld>
            <a:endParaRPr lang="en-GB" noProof="0" dirty="0"/>
          </a:p>
        </p:txBody>
      </p:sp>
      <p:graphicFrame>
        <p:nvGraphicFramePr>
          <p:cNvPr id="5" name="Table 5">
            <a:extLst>
              <a:ext uri="{FF2B5EF4-FFF2-40B4-BE49-F238E27FC236}">
                <a16:creationId xmlns:a16="http://schemas.microsoft.com/office/drawing/2014/main" id="{CDECA16E-9554-44A6-A31F-F480EF190224}"/>
              </a:ext>
            </a:extLst>
          </p:cNvPr>
          <p:cNvGraphicFramePr>
            <a:graphicFrameLocks noGrp="1"/>
          </p:cNvGraphicFramePr>
          <p:nvPr>
            <p:extLst>
              <p:ext uri="{D42A27DB-BD31-4B8C-83A1-F6EECF244321}">
                <p14:modId xmlns:p14="http://schemas.microsoft.com/office/powerpoint/2010/main" val="1351837471"/>
              </p:ext>
            </p:extLst>
          </p:nvPr>
        </p:nvGraphicFramePr>
        <p:xfrm>
          <a:off x="322633" y="1078164"/>
          <a:ext cx="8495270" cy="5598551"/>
        </p:xfrm>
        <a:graphic>
          <a:graphicData uri="http://schemas.openxmlformats.org/drawingml/2006/table">
            <a:tbl>
              <a:tblPr firstRow="1" bandRow="1">
                <a:tableStyleId>{5940675A-B579-460E-94D1-54222C63F5DA}</a:tableStyleId>
              </a:tblPr>
              <a:tblGrid>
                <a:gridCol w="4087369">
                  <a:extLst>
                    <a:ext uri="{9D8B030D-6E8A-4147-A177-3AD203B41FA5}">
                      <a16:colId xmlns:a16="http://schemas.microsoft.com/office/drawing/2014/main" val="2886375047"/>
                    </a:ext>
                  </a:extLst>
                </a:gridCol>
                <a:gridCol w="4407901">
                  <a:extLst>
                    <a:ext uri="{9D8B030D-6E8A-4147-A177-3AD203B41FA5}">
                      <a16:colId xmlns:a16="http://schemas.microsoft.com/office/drawing/2014/main" val="435002748"/>
                    </a:ext>
                  </a:extLst>
                </a:gridCol>
              </a:tblGrid>
              <a:tr h="272171">
                <a:tc>
                  <a:txBody>
                    <a:bodyPr/>
                    <a:lstStyle/>
                    <a:p>
                      <a:r>
                        <a:rPr lang="en-GB" sz="1050" b="1" dirty="0">
                          <a:latin typeface="+mn-lt"/>
                        </a:rPr>
                        <a:t>Drug Shortage </a:t>
                      </a:r>
                    </a:p>
                  </a:txBody>
                  <a:tcPr/>
                </a:tc>
                <a:tc>
                  <a:txBody>
                    <a:bodyPr/>
                    <a:lstStyle/>
                    <a:p>
                      <a:r>
                        <a:rPr lang="en-GB" sz="1050" b="1" dirty="0"/>
                        <a:t>Action </a:t>
                      </a:r>
                    </a:p>
                  </a:txBody>
                  <a:tcPr/>
                </a:tc>
                <a:extLst>
                  <a:ext uri="{0D108BD9-81ED-4DB2-BD59-A6C34878D82A}">
                    <a16:rowId xmlns:a16="http://schemas.microsoft.com/office/drawing/2014/main" val="1290775706"/>
                  </a:ext>
                </a:extLst>
              </a:tr>
              <a:tr h="194553">
                <a:tc gridSpan="2">
                  <a:txBody>
                    <a:bodyPr/>
                    <a:lstStyle/>
                    <a:p>
                      <a:r>
                        <a:rPr lang="en-GB" sz="1050" b="1" dirty="0">
                          <a:latin typeface="+mn-lt"/>
                        </a:rPr>
                        <a:t>High Impact</a:t>
                      </a:r>
                    </a:p>
                  </a:txBody>
                  <a:tcPr/>
                </a:tc>
                <a:tc hMerge="1">
                  <a:txBody>
                    <a:bodyPr/>
                    <a:lstStyle/>
                    <a:p>
                      <a:endParaRPr lang="en-GB" sz="1050" b="1" dirty="0"/>
                    </a:p>
                  </a:txBody>
                  <a:tcPr/>
                </a:tc>
                <a:extLst>
                  <a:ext uri="{0D108BD9-81ED-4DB2-BD59-A6C34878D82A}">
                    <a16:rowId xmlns:a16="http://schemas.microsoft.com/office/drawing/2014/main" val="37902801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i="0" u="none" strike="noStrike" kern="1200" dirty="0">
                          <a:solidFill>
                            <a:srgbClr val="00ADC6"/>
                          </a:solidFill>
                          <a:effectLst/>
                          <a:latin typeface="+mn-lt"/>
                          <a:ea typeface="+mn-ea"/>
                          <a:cs typeface="+mn-cs"/>
                          <a:hlinkClick r:id="rId3">
                            <a:extLst>
                              <a:ext uri="{A12FA001-AC4F-418D-AE19-62706E023703}">
                                <ahyp:hlinkClr xmlns:ahyp="http://schemas.microsoft.com/office/drawing/2018/hyperlinkcolor" val="tx"/>
                              </a:ext>
                            </a:extLst>
                          </a:hlinkClick>
                        </a:rPr>
                        <a:t>Bowel evacuation </a:t>
                      </a:r>
                      <a:r>
                        <a:rPr lang="en-GB" sz="1050" b="1" i="0" u="sng" strike="noStrike" kern="1200" dirty="0">
                          <a:solidFill>
                            <a:srgbClr val="00ADC6"/>
                          </a:solidFill>
                          <a:effectLst/>
                          <a:latin typeface="+mn-lt"/>
                          <a:ea typeface="+mn-ea"/>
                          <a:cs typeface="+mn-cs"/>
                          <a:hlinkClick r:id="rId3">
                            <a:extLst>
                              <a:ext uri="{A12FA001-AC4F-418D-AE19-62706E023703}">
                                <ahyp:hlinkClr xmlns:ahyp="http://schemas.microsoft.com/office/drawing/2018/hyperlinkcolor" val="tx"/>
                              </a:ext>
                            </a:extLst>
                          </a:hlinkClick>
                        </a:rPr>
                        <a:t>preparations</a:t>
                      </a:r>
                      <a:r>
                        <a:rPr lang="en-GB" sz="1050" b="1" i="0" u="sng" strike="noStrike" kern="1200" dirty="0">
                          <a:solidFill>
                            <a:srgbClr val="00ADC6"/>
                          </a:solidFill>
                          <a:effectLst/>
                          <a:latin typeface="+mn-lt"/>
                          <a:ea typeface="+mn-ea"/>
                          <a:cs typeface="+mn-cs"/>
                        </a:rPr>
                        <a:t>: </a:t>
                      </a:r>
                      <a:r>
                        <a:rPr lang="en-GB" sz="1050" b="0" i="0" u="none" strike="noStrike" kern="1200" dirty="0">
                          <a:solidFill>
                            <a:schemeClr val="tx1"/>
                          </a:solidFill>
                          <a:effectLst/>
                          <a:latin typeface="+mn-lt"/>
                          <a:ea typeface="+mn-ea"/>
                          <a:cs typeface="+mn-cs"/>
                        </a:rPr>
                        <a:t>Supply returning, anticipated resolution: 07/10/2022</a:t>
                      </a:r>
                      <a:endParaRPr lang="en-GB" sz="1050" b="1" i="0" kern="1200" dirty="0">
                        <a:solidFill>
                          <a:srgbClr val="00ADC6"/>
                        </a:solidFill>
                        <a:effectLst/>
                        <a:latin typeface="+mn-lt"/>
                        <a:ea typeface="+mn-ea"/>
                        <a:cs typeface="+mn-cs"/>
                      </a:endParaRPr>
                    </a:p>
                  </a:txBody>
                  <a:tcPr/>
                </a:tc>
                <a:tc>
                  <a:txBody>
                    <a:bodyPr/>
                    <a:lstStyle/>
                    <a:p>
                      <a:r>
                        <a:rPr lang="en-GB" sz="1050" dirty="0"/>
                        <a:t>Consider alternative laxatives such as </a:t>
                      </a:r>
                      <a:r>
                        <a:rPr lang="en-GB" sz="1050" dirty="0" err="1"/>
                        <a:t>Citrafleet</a:t>
                      </a:r>
                      <a:r>
                        <a:rPr lang="en-GB" sz="1050" dirty="0"/>
                        <a:t>, </a:t>
                      </a:r>
                      <a:r>
                        <a:rPr lang="en-GB" sz="1050" dirty="0" err="1"/>
                        <a:t>Citramag</a:t>
                      </a:r>
                      <a:r>
                        <a:rPr lang="en-GB" sz="1050" dirty="0"/>
                        <a:t> or </a:t>
                      </a:r>
                      <a:r>
                        <a:rPr lang="en-GB" sz="1050" dirty="0" err="1"/>
                        <a:t>Picolax</a:t>
                      </a:r>
                      <a:r>
                        <a:rPr lang="en-GB" sz="1050" dirty="0"/>
                        <a:t> sachets.</a:t>
                      </a:r>
                    </a:p>
                  </a:txBody>
                  <a:tcPr/>
                </a:tc>
                <a:extLst>
                  <a:ext uri="{0D108BD9-81ED-4DB2-BD59-A6C34878D82A}">
                    <a16:rowId xmlns:a16="http://schemas.microsoft.com/office/drawing/2014/main" val="4071444489"/>
                  </a:ext>
                </a:extLst>
              </a:tr>
              <a:tr h="23905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dirty="0">
                          <a:latin typeface="+mn-lt"/>
                        </a:rPr>
                        <a:t>Medium Impact </a:t>
                      </a:r>
                    </a:p>
                  </a:txBody>
                  <a:tcPr/>
                </a:tc>
                <a:tc hMerge="1">
                  <a:txBody>
                    <a:bodyPr/>
                    <a:lstStyle/>
                    <a:p>
                      <a:endParaRPr lang="en-GB" dirty="0"/>
                    </a:p>
                  </a:txBody>
                  <a:tcPr/>
                </a:tc>
                <a:extLst>
                  <a:ext uri="{0D108BD9-81ED-4DB2-BD59-A6C34878D82A}">
                    <a16:rowId xmlns:a16="http://schemas.microsoft.com/office/drawing/2014/main" val="26949690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strike="noStrike" dirty="0">
                          <a:solidFill>
                            <a:schemeClr val="accent1"/>
                          </a:solidFill>
                          <a:effectLst/>
                          <a:latin typeface="+mn-lt"/>
                          <a:hlinkClick r:id="rId4">
                            <a:extLst>
                              <a:ext uri="{A12FA001-AC4F-418D-AE19-62706E023703}">
                                <ahyp:hlinkClr xmlns:ahyp="http://schemas.microsoft.com/office/drawing/2018/hyperlinkcolor" val="tx"/>
                              </a:ext>
                            </a:extLst>
                          </a:hlinkClick>
                        </a:rPr>
                        <a:t>Promethazine (Phenergan) 25mg/1ml solution for injection ampoules</a:t>
                      </a:r>
                      <a:r>
                        <a:rPr lang="en-GB" sz="1050" b="1" strike="noStrike" dirty="0">
                          <a:solidFill>
                            <a:schemeClr val="accent1"/>
                          </a:solidFill>
                          <a:effectLst/>
                          <a:latin typeface="+mn-lt"/>
                        </a:rPr>
                        <a:t>: </a:t>
                      </a:r>
                      <a:r>
                        <a:rPr lang="en-GB" sz="1050" dirty="0">
                          <a:latin typeface="+mn-lt"/>
                        </a:rPr>
                        <a:t>Anticipated resolution date: 05/09/2022</a:t>
                      </a:r>
                    </a:p>
                  </a:txBody>
                  <a:tcPr/>
                </a:tc>
                <a:tc>
                  <a:txBody>
                    <a:bodyPr/>
                    <a:lstStyle/>
                    <a:p>
                      <a:r>
                        <a:rPr lang="en-GB" sz="1050" dirty="0"/>
                        <a:t>For rapid tranquillisation consider alternatives such as lorazepam plus haloperidol, a short acting intramuscular antipsychotic or diazepam.</a:t>
                      </a:r>
                    </a:p>
                  </a:txBody>
                  <a:tcPr/>
                </a:tc>
                <a:extLst>
                  <a:ext uri="{0D108BD9-81ED-4DB2-BD59-A6C34878D82A}">
                    <a16:rowId xmlns:a16="http://schemas.microsoft.com/office/drawing/2014/main" val="11605135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u="none" strike="noStrike" dirty="0">
                          <a:solidFill>
                            <a:schemeClr val="accent1"/>
                          </a:solidFill>
                          <a:effectLst/>
                          <a:latin typeface="+mn-lt"/>
                          <a:hlinkClick r:id="rId5">
                            <a:extLst>
                              <a:ext uri="{A12FA001-AC4F-418D-AE19-62706E023703}">
                                <ahyp:hlinkClr xmlns:ahyp="http://schemas.microsoft.com/office/drawing/2018/hyperlinkcolor" val="tx"/>
                              </a:ext>
                            </a:extLst>
                          </a:hlinkClick>
                        </a:rPr>
                        <a:t>Estraderm MX 25 patches</a:t>
                      </a:r>
                      <a:r>
                        <a:rPr lang="en-GB" sz="1050" b="1" u="none" strike="noStrike" dirty="0">
                          <a:solidFill>
                            <a:schemeClr val="accent1"/>
                          </a:solidFill>
                          <a:latin typeface="+mn-lt"/>
                        </a:rPr>
                        <a:t>: </a:t>
                      </a:r>
                      <a:r>
                        <a:rPr lang="en-GB" sz="1050" dirty="0">
                          <a:latin typeface="+mn-lt"/>
                        </a:rPr>
                        <a:t>Anticipated resolution date: 30/09/2022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i="0" u="none" strike="noStrike" kern="1200" dirty="0">
                          <a:solidFill>
                            <a:srgbClr val="00ADC6"/>
                          </a:solidFill>
                          <a:effectLst/>
                          <a:latin typeface="+mn-lt"/>
                          <a:ea typeface="+mn-ea"/>
                          <a:cs typeface="+mn-cs"/>
                          <a:hlinkClick r:id="rId6">
                            <a:extLst>
                              <a:ext uri="{A12FA001-AC4F-418D-AE19-62706E023703}">
                                <ahyp:hlinkClr xmlns:ahyp="http://schemas.microsoft.com/office/drawing/2018/hyperlinkcolor" val="tx"/>
                              </a:ext>
                            </a:extLst>
                          </a:hlinkClick>
                        </a:rPr>
                        <a:t>Estraderm MX 100 patches</a:t>
                      </a:r>
                      <a:r>
                        <a:rPr lang="en-GB" sz="1050" b="1" i="0" u="none" strike="noStrike" kern="1200" dirty="0">
                          <a:solidFill>
                            <a:srgbClr val="00ADC6"/>
                          </a:solidFill>
                          <a:effectLst/>
                          <a:latin typeface="+mn-lt"/>
                          <a:ea typeface="+mn-ea"/>
                          <a:cs typeface="+mn-cs"/>
                        </a:rPr>
                        <a:t>: </a:t>
                      </a:r>
                      <a:r>
                        <a:rPr lang="en-GB" sz="1050" b="0" i="0" u="none" strike="noStrike" kern="1200" dirty="0">
                          <a:solidFill>
                            <a:schemeClr val="tx1"/>
                          </a:solidFill>
                          <a:effectLst/>
                          <a:latin typeface="+mn-lt"/>
                          <a:ea typeface="+mn-ea"/>
                          <a:cs typeface="+mn-cs"/>
                        </a:rPr>
                        <a:t>Anticipated resolution date: 16/09/2022</a:t>
                      </a:r>
                      <a:endParaRPr lang="en-GB" sz="1050" b="1" i="0" kern="1200" dirty="0">
                        <a:solidFill>
                          <a:srgbClr val="00ADC6"/>
                        </a:solidFill>
                        <a:effectLst/>
                        <a:latin typeface="+mn-lt"/>
                        <a:ea typeface="+mn-ea"/>
                        <a:cs typeface="+mn-cs"/>
                      </a:endParaRPr>
                    </a:p>
                  </a:txBody>
                  <a:tcPr/>
                </a:tc>
                <a:tc>
                  <a:txBody>
                    <a:bodyPr/>
                    <a:lstStyle/>
                    <a:p>
                      <a:r>
                        <a:rPr lang="en-GB" sz="1050" dirty="0"/>
                        <a:t>Use other available HRT products where appropriate.</a:t>
                      </a:r>
                    </a:p>
                  </a:txBody>
                  <a:tcPr/>
                </a:tc>
                <a:extLst>
                  <a:ext uri="{0D108BD9-81ED-4DB2-BD59-A6C34878D82A}">
                    <a16:rowId xmlns:a16="http://schemas.microsoft.com/office/drawing/2014/main" val="19553229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u="none" strike="noStrike" dirty="0">
                          <a:solidFill>
                            <a:schemeClr val="accent1"/>
                          </a:solidFill>
                          <a:effectLst/>
                          <a:latin typeface="+mn-lt"/>
                          <a:hlinkClick r:id="rId7">
                            <a:extLst>
                              <a:ext uri="{A12FA001-AC4F-418D-AE19-62706E023703}">
                                <ahyp:hlinkClr xmlns:ahyp="http://schemas.microsoft.com/office/drawing/2018/hyperlinkcolor" val="tx"/>
                              </a:ext>
                            </a:extLst>
                          </a:hlinkClick>
                        </a:rPr>
                        <a:t>Varicella vaccine (live) powder and solvent for suspension/solution for injection 0.5ml vials (</a:t>
                      </a:r>
                      <a:r>
                        <a:rPr lang="en-GB" sz="1050" b="1" u="none" strike="noStrike" dirty="0" err="1">
                          <a:solidFill>
                            <a:schemeClr val="accent1"/>
                          </a:solidFill>
                          <a:effectLst/>
                          <a:latin typeface="+mn-lt"/>
                          <a:hlinkClick r:id="rId7">
                            <a:extLst>
                              <a:ext uri="{A12FA001-AC4F-418D-AE19-62706E023703}">
                                <ahyp:hlinkClr xmlns:ahyp="http://schemas.microsoft.com/office/drawing/2018/hyperlinkcolor" val="tx"/>
                              </a:ext>
                            </a:extLst>
                          </a:hlinkClick>
                        </a:rPr>
                        <a:t>Varivax</a:t>
                      </a:r>
                      <a:r>
                        <a:rPr lang="en-GB" sz="1050" b="1" u="none" strike="noStrike" dirty="0">
                          <a:solidFill>
                            <a:schemeClr val="accent1"/>
                          </a:solidFill>
                          <a:effectLst/>
                          <a:latin typeface="+mn-lt"/>
                          <a:hlinkClick r:id="rId7">
                            <a:extLst>
                              <a:ext uri="{A12FA001-AC4F-418D-AE19-62706E023703}">
                                <ahyp:hlinkClr xmlns:ahyp="http://schemas.microsoft.com/office/drawing/2018/hyperlinkcolor" val="tx"/>
                              </a:ext>
                            </a:extLst>
                          </a:hlinkClick>
                        </a:rPr>
                        <a:t>® and </a:t>
                      </a:r>
                      <a:r>
                        <a:rPr lang="en-GB" sz="1050" b="1" u="none" strike="noStrike" dirty="0" err="1">
                          <a:solidFill>
                            <a:schemeClr val="accent1"/>
                          </a:solidFill>
                          <a:effectLst/>
                          <a:latin typeface="+mn-lt"/>
                          <a:hlinkClick r:id="rId7">
                            <a:extLst>
                              <a:ext uri="{A12FA001-AC4F-418D-AE19-62706E023703}">
                                <ahyp:hlinkClr xmlns:ahyp="http://schemas.microsoft.com/office/drawing/2018/hyperlinkcolor" val="tx"/>
                              </a:ext>
                            </a:extLst>
                          </a:hlinkClick>
                        </a:rPr>
                        <a:t>Varilrix</a:t>
                      </a:r>
                      <a:r>
                        <a:rPr lang="en-GB" sz="1050" b="1" u="none" strike="noStrike" dirty="0">
                          <a:solidFill>
                            <a:schemeClr val="accent1"/>
                          </a:solidFill>
                          <a:effectLst/>
                          <a:latin typeface="+mn-lt"/>
                          <a:hlinkClick r:id="rId7">
                            <a:extLst>
                              <a:ext uri="{A12FA001-AC4F-418D-AE19-62706E023703}">
                                <ahyp:hlinkClr xmlns:ahyp="http://schemas.microsoft.com/office/drawing/2018/hyperlinkcolor" val="tx"/>
                              </a:ext>
                            </a:extLst>
                          </a:hlinkClick>
                        </a:rPr>
                        <a:t>®)</a:t>
                      </a:r>
                      <a:r>
                        <a:rPr lang="en-GB" sz="1050" b="1" dirty="0">
                          <a:solidFill>
                            <a:schemeClr val="accent1"/>
                          </a:solidFill>
                          <a:latin typeface="+mn-lt"/>
                        </a:rPr>
                        <a:t>: </a:t>
                      </a:r>
                      <a:r>
                        <a:rPr lang="en-GB" sz="1050" dirty="0">
                          <a:latin typeface="+mn-lt"/>
                        </a:rPr>
                        <a:t>Anticipated resolution date: 22/10/2022</a:t>
                      </a:r>
                    </a:p>
                  </a:txBody>
                  <a:tcPr/>
                </a:tc>
                <a:tc>
                  <a:txBody>
                    <a:bodyPr/>
                    <a:lstStyle/>
                    <a:p>
                      <a:r>
                        <a:rPr lang="en-GB" sz="1050" dirty="0"/>
                        <a:t>Prioritise available stock for those at greatest risk of severe disease. Quotas are in place with the suppliers.</a:t>
                      </a:r>
                    </a:p>
                  </a:txBody>
                  <a:tcPr/>
                </a:tc>
                <a:extLst>
                  <a:ext uri="{0D108BD9-81ED-4DB2-BD59-A6C34878D82A}">
                    <a16:rowId xmlns:a16="http://schemas.microsoft.com/office/drawing/2014/main" val="176687424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u="none" strike="noStrike" dirty="0">
                          <a:solidFill>
                            <a:schemeClr val="accent1"/>
                          </a:solidFill>
                          <a:effectLst/>
                          <a:latin typeface="+mn-lt"/>
                          <a:hlinkClick r:id="rId8">
                            <a:extLst>
                              <a:ext uri="{A12FA001-AC4F-418D-AE19-62706E023703}">
                                <ahyp:hlinkClr xmlns:ahyp="http://schemas.microsoft.com/office/drawing/2018/hyperlinkcolor" val="tx"/>
                              </a:ext>
                            </a:extLst>
                          </a:hlinkClick>
                        </a:rPr>
                        <a:t>Hydrocortisone sodium phosphate 100mg/1ml solution for injection ampoules</a:t>
                      </a:r>
                      <a:r>
                        <a:rPr lang="en-GB" sz="1050" b="1" dirty="0">
                          <a:solidFill>
                            <a:schemeClr val="accent1"/>
                          </a:solidFill>
                          <a:effectLst/>
                          <a:latin typeface="+mn-lt"/>
                        </a:rPr>
                        <a:t>: </a:t>
                      </a:r>
                      <a:r>
                        <a:rPr lang="en-GB" sz="1050" dirty="0">
                          <a:latin typeface="+mn-lt"/>
                        </a:rPr>
                        <a:t>Anticipated resolution date: 13/03/2022</a:t>
                      </a:r>
                    </a:p>
                  </a:txBody>
                  <a:tcPr/>
                </a:tc>
                <a:tc>
                  <a:txBody>
                    <a:bodyPr/>
                    <a:lstStyle/>
                    <a:p>
                      <a:r>
                        <a:rPr lang="en-GB" sz="1050" dirty="0"/>
                        <a:t>Use hydrocortisone sodium succinate 100mg powder for solution for injection/ infusion instead (difference in concentration after reconstitution).</a:t>
                      </a:r>
                    </a:p>
                  </a:txBody>
                  <a:tcPr/>
                </a:tc>
                <a:extLst>
                  <a:ext uri="{0D108BD9-81ED-4DB2-BD59-A6C34878D82A}">
                    <a16:rowId xmlns:a16="http://schemas.microsoft.com/office/drawing/2014/main" val="409163433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u="none" strike="noStrike" dirty="0">
                          <a:solidFill>
                            <a:schemeClr val="accent1"/>
                          </a:solidFill>
                          <a:effectLst/>
                          <a:latin typeface="+mn-lt"/>
                          <a:hlinkClick r:id="rId9">
                            <a:extLst>
                              <a:ext uri="{A12FA001-AC4F-418D-AE19-62706E023703}">
                                <ahyp:hlinkClr xmlns:ahyp="http://schemas.microsoft.com/office/drawing/2018/hyperlinkcolor" val="tx"/>
                              </a:ext>
                            </a:extLst>
                          </a:hlinkClick>
                        </a:rPr>
                        <a:t>Aripiprazole 10mg tablets</a:t>
                      </a:r>
                      <a:r>
                        <a:rPr lang="en-GB" sz="1050" b="1" dirty="0">
                          <a:solidFill>
                            <a:schemeClr val="accent1"/>
                          </a:solidFill>
                          <a:latin typeface="+mn-lt"/>
                        </a:rPr>
                        <a:t>: </a:t>
                      </a:r>
                      <a:r>
                        <a:rPr lang="en-GB" sz="1050" dirty="0">
                          <a:latin typeface="+mn-lt"/>
                        </a:rPr>
                        <a:t>Supply returning. Anticipated resolution date: 31/08/2022</a:t>
                      </a:r>
                    </a:p>
                  </a:txBody>
                  <a:tcPr/>
                </a:tc>
                <a:tc>
                  <a:txBody>
                    <a:bodyPr/>
                    <a:lstStyle/>
                    <a:p>
                      <a:r>
                        <a:rPr lang="en-GB" sz="1050" dirty="0"/>
                        <a:t>Do not initiate new patients on aripiprazole tablets. If patients do not have enough supply consider using different tablet strengths, unlicensed products or seeking specialist advice for alternatives.</a:t>
                      </a:r>
                    </a:p>
                  </a:txBody>
                  <a:tcPr/>
                </a:tc>
                <a:extLst>
                  <a:ext uri="{0D108BD9-81ED-4DB2-BD59-A6C34878D82A}">
                    <a16:rowId xmlns:a16="http://schemas.microsoft.com/office/drawing/2014/main" val="23239182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u="none" strike="noStrike" dirty="0">
                          <a:solidFill>
                            <a:schemeClr val="accent1"/>
                          </a:solidFill>
                          <a:effectLst/>
                          <a:latin typeface="+mn-lt"/>
                          <a:hlinkClick r:id="rId10">
                            <a:extLst>
                              <a:ext uri="{A12FA001-AC4F-418D-AE19-62706E023703}">
                                <ahyp:hlinkClr xmlns:ahyp="http://schemas.microsoft.com/office/drawing/2018/hyperlinkcolor" val="tx"/>
                              </a:ext>
                            </a:extLst>
                          </a:hlinkClick>
                        </a:rPr>
                        <a:t>Diltiazem (</a:t>
                      </a:r>
                      <a:r>
                        <a:rPr lang="en-GB" sz="1050" b="1" u="none" strike="noStrike" dirty="0" err="1">
                          <a:solidFill>
                            <a:schemeClr val="accent1"/>
                          </a:solidFill>
                          <a:effectLst/>
                          <a:latin typeface="+mn-lt"/>
                          <a:hlinkClick r:id="rId10">
                            <a:extLst>
                              <a:ext uri="{A12FA001-AC4F-418D-AE19-62706E023703}">
                                <ahyp:hlinkClr xmlns:ahyp="http://schemas.microsoft.com/office/drawing/2018/hyperlinkcolor" val="tx"/>
                              </a:ext>
                            </a:extLst>
                          </a:hlinkClick>
                        </a:rPr>
                        <a:t>Tildiem</a:t>
                      </a:r>
                      <a:r>
                        <a:rPr lang="en-GB" sz="1050" b="1" u="none" strike="noStrike" dirty="0">
                          <a:solidFill>
                            <a:schemeClr val="accent1"/>
                          </a:solidFill>
                          <a:effectLst/>
                          <a:latin typeface="+mn-lt"/>
                          <a:hlinkClick r:id="rId10">
                            <a:extLst>
                              <a:ext uri="{A12FA001-AC4F-418D-AE19-62706E023703}">
                                <ahyp:hlinkClr xmlns:ahyp="http://schemas.microsoft.com/office/drawing/2018/hyperlinkcolor" val="tx"/>
                              </a:ext>
                            </a:extLst>
                          </a:hlinkClick>
                        </a:rPr>
                        <a:t> Retard) 90mg and 120mg modified-release tablets</a:t>
                      </a:r>
                      <a:r>
                        <a:rPr lang="en-GB" sz="1050" b="1" u="none" strike="noStrike" dirty="0">
                          <a:solidFill>
                            <a:schemeClr val="accent1"/>
                          </a:solidFill>
                          <a:effectLst/>
                          <a:latin typeface="+mn-lt"/>
                        </a:rPr>
                        <a:t>: </a:t>
                      </a:r>
                      <a:r>
                        <a:rPr lang="en-GB" sz="1050" u="none" strike="noStrike" dirty="0">
                          <a:solidFill>
                            <a:schemeClr val="tx1"/>
                          </a:solidFill>
                          <a:effectLst/>
                          <a:latin typeface="+mn-lt"/>
                        </a:rPr>
                        <a:t>Anticipated resolution date: 18/08/2022</a:t>
                      </a:r>
                      <a:endParaRPr lang="en-GB" sz="1050" b="1" dirty="0">
                        <a:solidFill>
                          <a:schemeClr val="tx1"/>
                        </a:solidFill>
                        <a:latin typeface="+mn-lt"/>
                      </a:endParaRPr>
                    </a:p>
                  </a:txBody>
                  <a:tcPr/>
                </a:tc>
                <a:tc>
                  <a:txBody>
                    <a:bodyPr/>
                    <a:lstStyle/>
                    <a:p>
                      <a:r>
                        <a:rPr lang="en-GB" sz="1050" dirty="0"/>
                        <a:t>Use other twice daily modified release preparations containing 90mg and 120mg diltiazem e.g. </a:t>
                      </a:r>
                      <a:r>
                        <a:rPr lang="en-GB" sz="1050" dirty="0" err="1"/>
                        <a:t>Adizem</a:t>
                      </a:r>
                      <a:r>
                        <a:rPr lang="en-GB" sz="1050" dirty="0"/>
                        <a:t> SR and </a:t>
                      </a:r>
                      <a:r>
                        <a:rPr lang="en-GB" sz="1050" dirty="0" err="1"/>
                        <a:t>Angitil</a:t>
                      </a:r>
                      <a:r>
                        <a:rPr lang="en-GB" sz="1050" dirty="0"/>
                        <a:t> SR. Prescribe by brand.</a:t>
                      </a:r>
                    </a:p>
                  </a:txBody>
                  <a:tcPr/>
                </a:tc>
                <a:extLst>
                  <a:ext uri="{0D108BD9-81ED-4DB2-BD59-A6C34878D82A}">
                    <a16:rowId xmlns:a16="http://schemas.microsoft.com/office/drawing/2014/main" val="211011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u="none" strike="noStrike" dirty="0">
                          <a:solidFill>
                            <a:srgbClr val="00ADC6"/>
                          </a:solidFill>
                          <a:effectLst/>
                          <a:latin typeface="+mn-lt"/>
                          <a:hlinkClick r:id="rId11">
                            <a:extLst>
                              <a:ext uri="{A12FA001-AC4F-418D-AE19-62706E023703}">
                                <ahyp:hlinkClr xmlns:ahyp="http://schemas.microsoft.com/office/drawing/2018/hyperlinkcolor" val="tx"/>
                              </a:ext>
                            </a:extLst>
                          </a:hlinkClick>
                        </a:rPr>
                        <a:t>Voriconazole (VFEND) 200mg/5ml oral suspension</a:t>
                      </a:r>
                      <a:r>
                        <a:rPr lang="en-GB" sz="1050" b="1" u="none" strike="noStrike" dirty="0">
                          <a:solidFill>
                            <a:srgbClr val="00ADC6"/>
                          </a:solidFill>
                          <a:effectLst/>
                          <a:latin typeface="+mn-lt"/>
                        </a:rPr>
                        <a:t>: </a:t>
                      </a:r>
                      <a:r>
                        <a:rPr lang="en-GB" sz="1050" u="none" strike="noStrike" dirty="0">
                          <a:solidFill>
                            <a:schemeClr val="tx1"/>
                          </a:solidFill>
                          <a:effectLst/>
                          <a:latin typeface="+mn-lt"/>
                        </a:rPr>
                        <a:t>Anticipated resolution: 31/08/2022</a:t>
                      </a:r>
                    </a:p>
                  </a:txBody>
                  <a:tcPr/>
                </a:tc>
                <a:tc>
                  <a:txBody>
                    <a:bodyPr/>
                    <a:lstStyle/>
                    <a:p>
                      <a:r>
                        <a:rPr lang="en-GB" sz="1050" dirty="0"/>
                        <a:t>Review stock and where clinically appropriate switch to tablets. If tablets are not appropriate unlicensed suspensions are available for ordering.</a:t>
                      </a:r>
                    </a:p>
                  </a:txBody>
                  <a:tcPr/>
                </a:tc>
                <a:extLst>
                  <a:ext uri="{0D108BD9-81ED-4DB2-BD59-A6C34878D82A}">
                    <a16:rowId xmlns:a16="http://schemas.microsoft.com/office/drawing/2014/main" val="35617754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i="0" u="none" strike="noStrike" kern="1200" dirty="0">
                          <a:solidFill>
                            <a:srgbClr val="00ADC6"/>
                          </a:solidFill>
                          <a:effectLst/>
                          <a:latin typeface="+mn-lt"/>
                          <a:ea typeface="+mn-ea"/>
                          <a:cs typeface="+mn-cs"/>
                          <a:hlinkClick r:id="rId12">
                            <a:extLst>
                              <a:ext uri="{A12FA001-AC4F-418D-AE19-62706E023703}">
                                <ahyp:hlinkClr xmlns:ahyp="http://schemas.microsoft.com/office/drawing/2018/hyperlinkcolor" val="tx"/>
                              </a:ext>
                            </a:extLst>
                          </a:hlinkClick>
                        </a:rPr>
                        <a:t>Methylprednisolone (</a:t>
                      </a:r>
                      <a:r>
                        <a:rPr lang="en-GB" sz="1050" b="1" i="0" u="none" strike="noStrike" kern="1200" dirty="0" err="1">
                          <a:solidFill>
                            <a:srgbClr val="00ADC6"/>
                          </a:solidFill>
                          <a:effectLst/>
                          <a:latin typeface="+mn-lt"/>
                          <a:ea typeface="+mn-ea"/>
                          <a:cs typeface="+mn-cs"/>
                          <a:hlinkClick r:id="rId12">
                            <a:extLst>
                              <a:ext uri="{A12FA001-AC4F-418D-AE19-62706E023703}">
                                <ahyp:hlinkClr xmlns:ahyp="http://schemas.microsoft.com/office/drawing/2018/hyperlinkcolor" val="tx"/>
                              </a:ext>
                            </a:extLst>
                          </a:hlinkClick>
                        </a:rPr>
                        <a:t>Medrone</a:t>
                      </a:r>
                      <a:r>
                        <a:rPr lang="en-GB" sz="1050" b="1" i="0" u="none" strike="noStrike" kern="1200" dirty="0">
                          <a:solidFill>
                            <a:srgbClr val="00ADC6"/>
                          </a:solidFill>
                          <a:effectLst/>
                          <a:latin typeface="+mn-lt"/>
                          <a:ea typeface="+mn-ea"/>
                          <a:cs typeface="+mn-cs"/>
                          <a:hlinkClick r:id="rId12">
                            <a:extLst>
                              <a:ext uri="{A12FA001-AC4F-418D-AE19-62706E023703}">
                                <ahyp:hlinkClr xmlns:ahyp="http://schemas.microsoft.com/office/drawing/2018/hyperlinkcolor" val="tx"/>
                              </a:ext>
                            </a:extLst>
                          </a:hlinkClick>
                        </a:rPr>
                        <a:t>) 4mg tablets</a:t>
                      </a:r>
                      <a:r>
                        <a:rPr lang="en-GB" sz="1050" b="1" i="0" u="none" strike="noStrike" kern="1200" dirty="0">
                          <a:solidFill>
                            <a:srgbClr val="00ADC6"/>
                          </a:solidFill>
                          <a:effectLst/>
                          <a:latin typeface="+mn-lt"/>
                          <a:ea typeface="+mn-ea"/>
                          <a:cs typeface="+mn-cs"/>
                        </a:rPr>
                        <a:t>:</a:t>
                      </a:r>
                      <a:r>
                        <a:rPr lang="en-GB" sz="1050" b="0" i="0" u="none" strike="noStrike" kern="1200" dirty="0">
                          <a:solidFill>
                            <a:srgbClr val="00ADC6"/>
                          </a:solidFill>
                          <a:effectLst/>
                          <a:latin typeface="+mn-lt"/>
                          <a:ea typeface="+mn-ea"/>
                          <a:cs typeface="+mn-cs"/>
                        </a:rPr>
                        <a:t> </a:t>
                      </a:r>
                      <a:r>
                        <a:rPr lang="en-GB" sz="1050" b="0" i="0" u="none" strike="noStrike" kern="1200" dirty="0">
                          <a:solidFill>
                            <a:schemeClr val="tx1"/>
                          </a:solidFill>
                          <a:effectLst/>
                          <a:latin typeface="+mn-lt"/>
                          <a:ea typeface="+mn-ea"/>
                          <a:cs typeface="+mn-cs"/>
                        </a:rPr>
                        <a:t>Anticipated resolution: 20/01/2023</a:t>
                      </a:r>
                      <a:endParaRPr lang="en-GB" sz="1050" b="1" i="0" kern="1200" dirty="0">
                        <a:solidFill>
                          <a:schemeClr val="tx1"/>
                        </a:solidFill>
                        <a:effectLst/>
                        <a:latin typeface="+mn-lt"/>
                        <a:ea typeface="+mn-ea"/>
                        <a:cs typeface="+mn-cs"/>
                      </a:endParaRPr>
                    </a:p>
                  </a:txBody>
                  <a:tcPr/>
                </a:tc>
                <a:tc>
                  <a:txBody>
                    <a:bodyPr/>
                    <a:lstStyle/>
                    <a:p>
                      <a:r>
                        <a:rPr lang="en-GB" sz="1050" dirty="0"/>
                        <a:t>Consider switching to the equivalent dose of prednisolone or methylprednisolone. </a:t>
                      </a:r>
                    </a:p>
                  </a:txBody>
                  <a:tcPr/>
                </a:tc>
                <a:extLst>
                  <a:ext uri="{0D108BD9-81ED-4DB2-BD59-A6C34878D82A}">
                    <a16:rowId xmlns:a16="http://schemas.microsoft.com/office/drawing/2014/main" val="2948079790"/>
                  </a:ext>
                </a:extLst>
              </a:tr>
            </a:tbl>
          </a:graphicData>
        </a:graphic>
      </p:graphicFrame>
    </p:spTree>
    <p:extLst>
      <p:ext uri="{BB962C8B-B14F-4D97-AF65-F5344CB8AC3E}">
        <p14:creationId xmlns:p14="http://schemas.microsoft.com/office/powerpoint/2010/main" val="1908783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EC8E3-B5F7-4098-9F63-BA58DBDE7968}"/>
              </a:ext>
            </a:extLst>
          </p:cNvPr>
          <p:cNvSpPr>
            <a:spLocks noGrp="1"/>
          </p:cNvSpPr>
          <p:nvPr>
            <p:ph type="title"/>
          </p:nvPr>
        </p:nvSpPr>
        <p:spPr>
          <a:xfrm>
            <a:off x="326097" y="181258"/>
            <a:ext cx="8491805" cy="624228"/>
          </a:xfrm>
        </p:spPr>
        <p:txBody>
          <a:bodyPr/>
          <a:lstStyle/>
          <a:p>
            <a:pPr algn="ctr"/>
            <a:r>
              <a:rPr lang="en-GB" altLang="en-US" sz="2800" dirty="0">
                <a:solidFill>
                  <a:srgbClr val="7030A0"/>
                </a:solidFill>
              </a:rPr>
              <a:t>Drug discontinuations</a:t>
            </a:r>
            <a:endParaRPr lang="en-GB" sz="2800" dirty="0"/>
          </a:p>
        </p:txBody>
      </p:sp>
      <p:sp>
        <p:nvSpPr>
          <p:cNvPr id="3" name="Content Placeholder 2">
            <a:extLst>
              <a:ext uri="{FF2B5EF4-FFF2-40B4-BE49-F238E27FC236}">
                <a16:creationId xmlns:a16="http://schemas.microsoft.com/office/drawing/2014/main" id="{0F5A8F67-DCAC-41FF-896E-85017A819194}"/>
              </a:ext>
            </a:extLst>
          </p:cNvPr>
          <p:cNvSpPr>
            <a:spLocks noGrp="1"/>
          </p:cNvSpPr>
          <p:nvPr>
            <p:ph idx="1"/>
          </p:nvPr>
        </p:nvSpPr>
        <p:spPr>
          <a:xfrm>
            <a:off x="388193" y="1009419"/>
            <a:ext cx="8300587" cy="6050600"/>
          </a:xfrm>
        </p:spPr>
        <p:txBody>
          <a:bodyPr/>
          <a:lstStyle/>
          <a:p>
            <a:pPr marL="0" indent="0">
              <a:lnSpc>
                <a:spcPct val="100000"/>
              </a:lnSpc>
              <a:spcBef>
                <a:spcPts val="0"/>
              </a:spcBef>
              <a:buNone/>
            </a:pPr>
            <a:r>
              <a:rPr lang="en-GB" sz="1600" dirty="0">
                <a:solidFill>
                  <a:srgbClr val="000000"/>
                </a:solidFill>
                <a:latin typeface="+mn-lt"/>
                <a:ea typeface="Calibri" panose="020F0502020204030204" pitchFamily="34" charset="0"/>
                <a:cs typeface="Times New Roman" panose="02020603050405020304" pitchFamily="18" charset="0"/>
              </a:rPr>
              <a:t>New since last observatory, all available via the </a:t>
            </a:r>
            <a:r>
              <a:rPr lang="en-GB" sz="1600" u="sng" dirty="0">
                <a:solidFill>
                  <a:srgbClr val="000000"/>
                </a:solidFill>
                <a:latin typeface="+mn-lt"/>
                <a:ea typeface="Calibri" panose="020F0502020204030204" pitchFamily="34" charset="0"/>
                <a:cs typeface="Times New Roman" panose="02020603050405020304" pitchFamily="18" charset="0"/>
                <a:hlinkClick r:id="rId2"/>
              </a:rPr>
              <a:t>SPS Medicines Supply Tool</a:t>
            </a:r>
            <a:endParaRPr lang="en-GB" sz="1600" dirty="0">
              <a:latin typeface="+mn-lt"/>
              <a:ea typeface="Calibri" panose="020F0502020204030204" pitchFamily="34" charset="0"/>
              <a:cs typeface="Times New Roman" panose="02020603050405020304" pitchFamily="18" charset="0"/>
            </a:endParaRPr>
          </a:p>
          <a:p>
            <a:pPr marL="0" indent="0">
              <a:lnSpc>
                <a:spcPct val="100000"/>
              </a:lnSpc>
              <a:spcBef>
                <a:spcPts val="0"/>
              </a:spcBef>
              <a:buNone/>
            </a:pPr>
            <a:endParaRPr lang="en-GB" sz="800" dirty="0">
              <a:latin typeface="+mn-lt"/>
            </a:endParaRPr>
          </a:p>
          <a:p>
            <a:pPr marL="0" indent="0">
              <a:buNone/>
            </a:pPr>
            <a:endParaRPr lang="en-GB" b="1" i="0" dirty="0">
              <a:solidFill>
                <a:srgbClr val="005EB8"/>
              </a:solidFill>
              <a:effectLst/>
              <a:latin typeface="HelveticaNeue"/>
            </a:endParaRPr>
          </a:p>
          <a:p>
            <a:pPr marL="0" indent="0">
              <a:buNone/>
            </a:pPr>
            <a:endParaRPr lang="en-GB" i="0" dirty="0">
              <a:solidFill>
                <a:srgbClr val="005EB8"/>
              </a:solidFill>
              <a:effectLst/>
              <a:latin typeface="HelveticaNeue"/>
            </a:endParaRPr>
          </a:p>
          <a:p>
            <a:pPr marL="0" indent="0">
              <a:buNone/>
            </a:pPr>
            <a:endParaRPr lang="en-GB" sz="2400" dirty="0">
              <a:latin typeface="+mn-lt"/>
            </a:endParaRPr>
          </a:p>
          <a:p>
            <a:pPr marL="0" indent="0">
              <a:buNone/>
            </a:pPr>
            <a:endParaRPr lang="en-GB" b="1" dirty="0"/>
          </a:p>
        </p:txBody>
      </p:sp>
      <p:sp>
        <p:nvSpPr>
          <p:cNvPr id="4" name="Slide Number Placeholder 3">
            <a:extLst>
              <a:ext uri="{FF2B5EF4-FFF2-40B4-BE49-F238E27FC236}">
                <a16:creationId xmlns:a16="http://schemas.microsoft.com/office/drawing/2014/main" id="{1FB8001F-A776-4CC2-97CC-E7EA280FD4C8}"/>
              </a:ext>
            </a:extLst>
          </p:cNvPr>
          <p:cNvSpPr>
            <a:spLocks noGrp="1"/>
          </p:cNvSpPr>
          <p:nvPr>
            <p:ph type="sldNum" sz="quarter" idx="12"/>
          </p:nvPr>
        </p:nvSpPr>
        <p:spPr>
          <a:xfrm>
            <a:off x="87018" y="6586742"/>
            <a:ext cx="301175" cy="180000"/>
          </a:xfrm>
        </p:spPr>
        <p:txBody>
          <a:bodyPr/>
          <a:lstStyle/>
          <a:p>
            <a:fld id="{23134A5E-8B9A-4F1B-8A1C-D54727A06F98}" type="slidenum">
              <a:rPr lang="en-GB" noProof="0" smtClean="0"/>
              <a:pPr/>
              <a:t>11</a:t>
            </a:fld>
            <a:endParaRPr lang="en-GB" noProof="0" dirty="0"/>
          </a:p>
        </p:txBody>
      </p:sp>
      <p:graphicFrame>
        <p:nvGraphicFramePr>
          <p:cNvPr id="5" name="Table 5">
            <a:extLst>
              <a:ext uri="{FF2B5EF4-FFF2-40B4-BE49-F238E27FC236}">
                <a16:creationId xmlns:a16="http://schemas.microsoft.com/office/drawing/2014/main" id="{CDECA16E-9554-44A6-A31F-F480EF190224}"/>
              </a:ext>
            </a:extLst>
          </p:cNvPr>
          <p:cNvGraphicFramePr>
            <a:graphicFrameLocks noGrp="1"/>
          </p:cNvGraphicFramePr>
          <p:nvPr>
            <p:extLst>
              <p:ext uri="{D42A27DB-BD31-4B8C-83A1-F6EECF244321}">
                <p14:modId xmlns:p14="http://schemas.microsoft.com/office/powerpoint/2010/main" val="661138376"/>
              </p:ext>
            </p:extLst>
          </p:nvPr>
        </p:nvGraphicFramePr>
        <p:xfrm>
          <a:off x="388193" y="1928769"/>
          <a:ext cx="8452883" cy="3332221"/>
        </p:xfrm>
        <a:graphic>
          <a:graphicData uri="http://schemas.openxmlformats.org/drawingml/2006/table">
            <a:tbl>
              <a:tblPr firstRow="1" bandRow="1">
                <a:tableStyleId>{5940675A-B579-460E-94D1-54222C63F5DA}</a:tableStyleId>
              </a:tblPr>
              <a:tblGrid>
                <a:gridCol w="4044982">
                  <a:extLst>
                    <a:ext uri="{9D8B030D-6E8A-4147-A177-3AD203B41FA5}">
                      <a16:colId xmlns:a16="http://schemas.microsoft.com/office/drawing/2014/main" val="2886375047"/>
                    </a:ext>
                  </a:extLst>
                </a:gridCol>
                <a:gridCol w="4407901">
                  <a:extLst>
                    <a:ext uri="{9D8B030D-6E8A-4147-A177-3AD203B41FA5}">
                      <a16:colId xmlns:a16="http://schemas.microsoft.com/office/drawing/2014/main" val="435002748"/>
                    </a:ext>
                  </a:extLst>
                </a:gridCol>
              </a:tblGrid>
              <a:tr h="314701">
                <a:tc>
                  <a:txBody>
                    <a:bodyPr/>
                    <a:lstStyle/>
                    <a:p>
                      <a:r>
                        <a:rPr lang="en-GB" sz="1400" b="1" dirty="0">
                          <a:latin typeface="+mn-lt"/>
                        </a:rPr>
                        <a:t>Drug Discontinuation </a:t>
                      </a:r>
                    </a:p>
                  </a:txBody>
                  <a:tcPr/>
                </a:tc>
                <a:tc>
                  <a:txBody>
                    <a:bodyPr/>
                    <a:lstStyle/>
                    <a:p>
                      <a:r>
                        <a:rPr lang="en-GB" sz="1400" b="1" dirty="0"/>
                        <a:t>Action </a:t>
                      </a:r>
                    </a:p>
                  </a:txBody>
                  <a:tcPr/>
                </a:tc>
                <a:extLst>
                  <a:ext uri="{0D108BD9-81ED-4DB2-BD59-A6C34878D82A}">
                    <a16:rowId xmlns:a16="http://schemas.microsoft.com/office/drawing/2014/main" val="1290775706"/>
                  </a:ext>
                </a:extLst>
              </a:tr>
              <a:tr h="5772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kern="1200" dirty="0">
                          <a:solidFill>
                            <a:srgbClr val="00ADC6"/>
                          </a:solidFill>
                          <a:effectLst/>
                          <a:latin typeface="+mn-lt"/>
                          <a:ea typeface="+mn-ea"/>
                          <a:cs typeface="+mn-cs"/>
                          <a:hlinkClick r:id="rId3">
                            <a:extLst>
                              <a:ext uri="{A12FA001-AC4F-418D-AE19-62706E023703}">
                                <ahyp:hlinkClr xmlns:ahyp="http://schemas.microsoft.com/office/drawing/2018/hyperlinkcolor" val="tx"/>
                              </a:ext>
                            </a:extLst>
                          </a:hlinkClick>
                        </a:rPr>
                        <a:t>Insulin isophane biphasic human 50/50 (</a:t>
                      </a:r>
                      <a:r>
                        <a:rPr lang="en-GB" sz="1400" b="1" i="0" u="none" strike="noStrike" kern="1200" dirty="0" err="1">
                          <a:solidFill>
                            <a:srgbClr val="00ADC6"/>
                          </a:solidFill>
                          <a:effectLst/>
                          <a:latin typeface="+mn-lt"/>
                          <a:ea typeface="+mn-ea"/>
                          <a:cs typeface="+mn-cs"/>
                          <a:hlinkClick r:id="rId3">
                            <a:extLst>
                              <a:ext uri="{A12FA001-AC4F-418D-AE19-62706E023703}">
                                <ahyp:hlinkClr xmlns:ahyp="http://schemas.microsoft.com/office/drawing/2018/hyperlinkcolor" val="tx"/>
                              </a:ext>
                            </a:extLst>
                          </a:hlinkClick>
                        </a:rPr>
                        <a:t>Insuman</a:t>
                      </a:r>
                      <a:r>
                        <a:rPr lang="en-GB" sz="1400" b="1" i="0" u="none" strike="noStrike" kern="1200" dirty="0">
                          <a:solidFill>
                            <a:srgbClr val="00ADC6"/>
                          </a:solidFill>
                          <a:effectLst/>
                          <a:latin typeface="+mn-lt"/>
                          <a:ea typeface="+mn-ea"/>
                          <a:cs typeface="+mn-cs"/>
                          <a:hlinkClick r:id="rId3">
                            <a:extLst>
                              <a:ext uri="{A12FA001-AC4F-418D-AE19-62706E023703}">
                                <ahyp:hlinkClr xmlns:ahyp="http://schemas.microsoft.com/office/drawing/2018/hyperlinkcolor" val="tx"/>
                              </a:ext>
                            </a:extLst>
                          </a:hlinkClick>
                        </a:rPr>
                        <a:t>® Comb 50) 100units/ml suspension for injection 3ml cartridge</a:t>
                      </a:r>
                      <a:endParaRPr lang="en-GB" sz="1400" b="1" i="0" kern="1200" dirty="0">
                        <a:solidFill>
                          <a:srgbClr val="00ADC6"/>
                        </a:solidFill>
                        <a:effectLst/>
                        <a:latin typeface="+mn-lt"/>
                        <a:ea typeface="+mn-ea"/>
                        <a:cs typeface="+mn-cs"/>
                      </a:endParaRPr>
                    </a:p>
                  </a:txBody>
                  <a:tcPr/>
                </a:tc>
                <a:tc>
                  <a:txBody>
                    <a:bodyPr/>
                    <a:lstStyle/>
                    <a:p>
                      <a:r>
                        <a:rPr lang="en-GB" sz="1400" b="0" i="0" kern="1200" dirty="0">
                          <a:solidFill>
                            <a:schemeClr val="tx1"/>
                          </a:solidFill>
                          <a:effectLst/>
                          <a:latin typeface="+mn-lt"/>
                          <a:ea typeface="+mn-ea"/>
                          <a:cs typeface="+mn-cs"/>
                        </a:rPr>
                        <a:t>Do not initiate </a:t>
                      </a:r>
                      <a:r>
                        <a:rPr lang="en-GB" sz="1400" b="0" i="0" kern="1200" dirty="0" err="1">
                          <a:solidFill>
                            <a:schemeClr val="tx1"/>
                          </a:solidFill>
                          <a:effectLst/>
                          <a:latin typeface="+mn-lt"/>
                          <a:ea typeface="+mn-ea"/>
                          <a:cs typeface="+mn-cs"/>
                        </a:rPr>
                        <a:t>Insuman</a:t>
                      </a:r>
                      <a:r>
                        <a:rPr lang="en-GB" sz="1400" b="0" i="0" kern="1200" dirty="0">
                          <a:solidFill>
                            <a:schemeClr val="tx1"/>
                          </a:solidFill>
                          <a:effectLst/>
                          <a:latin typeface="+mn-lt"/>
                          <a:ea typeface="+mn-ea"/>
                          <a:cs typeface="+mn-cs"/>
                        </a:rPr>
                        <a:t>® Comb 50 to new patients. Switch existing patients to </a:t>
                      </a:r>
                      <a:r>
                        <a:rPr lang="en-GB" sz="1400" b="0" i="0" kern="1200" dirty="0" err="1">
                          <a:solidFill>
                            <a:schemeClr val="tx1"/>
                          </a:solidFill>
                          <a:effectLst/>
                          <a:latin typeface="+mn-lt"/>
                          <a:ea typeface="+mn-ea"/>
                          <a:cs typeface="+mn-cs"/>
                        </a:rPr>
                        <a:t>Humolog</a:t>
                      </a:r>
                      <a:r>
                        <a:rPr lang="en-GB" sz="1400" b="0" i="0" kern="1200" dirty="0">
                          <a:solidFill>
                            <a:schemeClr val="tx1"/>
                          </a:solidFill>
                          <a:effectLst/>
                          <a:latin typeface="+mn-lt"/>
                          <a:ea typeface="+mn-ea"/>
                          <a:cs typeface="+mn-cs"/>
                        </a:rPr>
                        <a:t>® Mix 50 or another biphasic insulin preparations.</a:t>
                      </a:r>
                      <a:endParaRPr lang="en-GB" sz="1400" dirty="0"/>
                    </a:p>
                  </a:txBody>
                  <a:tcPr/>
                </a:tc>
                <a:extLst>
                  <a:ext uri="{0D108BD9-81ED-4DB2-BD59-A6C34878D82A}">
                    <a16:rowId xmlns:a16="http://schemas.microsoft.com/office/drawing/2014/main" val="1766874246"/>
                  </a:ext>
                </a:extLst>
              </a:tr>
              <a:tr h="4369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kern="1200" dirty="0">
                          <a:solidFill>
                            <a:srgbClr val="00ADC6"/>
                          </a:solidFill>
                          <a:effectLst/>
                          <a:latin typeface="+mn-lt"/>
                          <a:ea typeface="+mn-ea"/>
                          <a:cs typeface="+mn-cs"/>
                          <a:hlinkClick r:id="rId4">
                            <a:extLst>
                              <a:ext uri="{A12FA001-AC4F-418D-AE19-62706E023703}">
                                <ahyp:hlinkClr xmlns:ahyp="http://schemas.microsoft.com/office/drawing/2018/hyperlinkcolor" val="tx"/>
                              </a:ext>
                            </a:extLst>
                          </a:hlinkClick>
                        </a:rPr>
                        <a:t>Disopyramide 150mg capsules</a:t>
                      </a:r>
                      <a:endParaRPr lang="en-GB" sz="1400" b="1" i="0" kern="1200" dirty="0">
                        <a:solidFill>
                          <a:srgbClr val="00ADC6"/>
                        </a:solidFill>
                        <a:effectLst/>
                        <a:latin typeface="+mn-lt"/>
                        <a:ea typeface="+mn-ea"/>
                        <a:cs typeface="+mn-cs"/>
                      </a:endParaRPr>
                    </a:p>
                  </a:txBody>
                  <a:tcPr/>
                </a:tc>
                <a:tc>
                  <a:txBody>
                    <a:bodyPr/>
                    <a:lstStyle/>
                    <a:p>
                      <a:r>
                        <a:rPr lang="en-GB" sz="1400" dirty="0"/>
                        <a:t>Convert patients to another formulation of disopyramide. Seek cardiology advice where appropriate.</a:t>
                      </a:r>
                    </a:p>
                  </a:txBody>
                  <a:tcPr/>
                </a:tc>
                <a:extLst>
                  <a:ext uri="{0D108BD9-81ED-4DB2-BD59-A6C34878D82A}">
                    <a16:rowId xmlns:a16="http://schemas.microsoft.com/office/drawing/2014/main" val="4091634339"/>
                  </a:ext>
                </a:extLst>
              </a:tr>
              <a:tr h="5432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kern="1200" dirty="0">
                          <a:solidFill>
                            <a:srgbClr val="00ADC6"/>
                          </a:solidFill>
                          <a:effectLst/>
                          <a:latin typeface="+mn-lt"/>
                          <a:ea typeface="+mn-ea"/>
                          <a:cs typeface="+mn-cs"/>
                          <a:hlinkClick r:id="rId5">
                            <a:extLst>
                              <a:ext uri="{A12FA001-AC4F-418D-AE19-62706E023703}">
                                <ahyp:hlinkClr xmlns:ahyp="http://schemas.microsoft.com/office/drawing/2018/hyperlinkcolor" val="tx"/>
                              </a:ext>
                            </a:extLst>
                          </a:hlinkClick>
                        </a:rPr>
                        <a:t>Acebutolol</a:t>
                      </a:r>
                      <a:endParaRPr lang="en-GB" sz="1400" b="1" i="0" kern="1200" dirty="0">
                        <a:solidFill>
                          <a:srgbClr val="00ADC6"/>
                        </a:solidFill>
                        <a:effectLst/>
                        <a:latin typeface="+mn-lt"/>
                        <a:ea typeface="+mn-ea"/>
                        <a:cs typeface="+mn-cs"/>
                      </a:endParaRPr>
                    </a:p>
                  </a:txBody>
                  <a:tcPr/>
                </a:tc>
                <a:tc>
                  <a:txBody>
                    <a:bodyPr/>
                    <a:lstStyle/>
                    <a:p>
                      <a:r>
                        <a:rPr lang="en-GB" sz="1400" dirty="0"/>
                        <a:t>Consider switching to an alternative beta blocker with similar properties e.g. </a:t>
                      </a:r>
                      <a:r>
                        <a:rPr lang="en-GB" sz="1400" dirty="0" err="1"/>
                        <a:t>celiprolol</a:t>
                      </a:r>
                      <a:r>
                        <a:rPr lang="en-GB" sz="1400" dirty="0"/>
                        <a:t>, pindolol or oxprenolol.</a:t>
                      </a:r>
                    </a:p>
                  </a:txBody>
                  <a:tcPr/>
                </a:tc>
                <a:extLst>
                  <a:ext uri="{0D108BD9-81ED-4DB2-BD59-A6C34878D82A}">
                    <a16:rowId xmlns:a16="http://schemas.microsoft.com/office/drawing/2014/main" val="2323918261"/>
                  </a:ext>
                </a:extLst>
              </a:tr>
              <a:tr h="2977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kern="1200" dirty="0" err="1">
                          <a:solidFill>
                            <a:srgbClr val="00ADC6"/>
                          </a:solidFill>
                          <a:effectLst/>
                          <a:latin typeface="+mn-lt"/>
                          <a:ea typeface="+mn-ea"/>
                          <a:cs typeface="+mn-cs"/>
                          <a:hlinkClick r:id="rId6">
                            <a:extLst>
                              <a:ext uri="{A12FA001-AC4F-418D-AE19-62706E023703}">
                                <ahyp:hlinkClr xmlns:ahyp="http://schemas.microsoft.com/office/drawing/2018/hyperlinkcolor" val="tx"/>
                              </a:ext>
                            </a:extLst>
                          </a:hlinkClick>
                        </a:rPr>
                        <a:t>Shortec</a:t>
                      </a:r>
                      <a:r>
                        <a:rPr lang="en-GB" sz="1400" b="1" i="0" u="none" strike="noStrike" kern="1200" dirty="0">
                          <a:solidFill>
                            <a:srgbClr val="00ADC6"/>
                          </a:solidFill>
                          <a:effectLst/>
                          <a:latin typeface="+mn-lt"/>
                          <a:ea typeface="+mn-ea"/>
                          <a:cs typeface="+mn-cs"/>
                          <a:hlinkClick r:id="rId6">
                            <a:extLst>
                              <a:ext uri="{A12FA001-AC4F-418D-AE19-62706E023703}">
                                <ahyp:hlinkClr xmlns:ahyp="http://schemas.microsoft.com/office/drawing/2018/hyperlinkcolor" val="tx"/>
                              </a:ext>
                            </a:extLst>
                          </a:hlinkClick>
                        </a:rPr>
                        <a:t> liquid oral solutions</a:t>
                      </a:r>
                      <a:endParaRPr lang="en-GB" sz="1400" b="1" i="0" kern="1200" dirty="0">
                        <a:solidFill>
                          <a:srgbClr val="00ADC6"/>
                        </a:solidFill>
                        <a:effectLst/>
                        <a:latin typeface="+mn-lt"/>
                        <a:ea typeface="+mn-ea"/>
                        <a:cs typeface="+mn-cs"/>
                      </a:endParaRPr>
                    </a:p>
                  </a:txBody>
                  <a:tcPr/>
                </a:tc>
                <a:tc>
                  <a:txBody>
                    <a:bodyPr/>
                    <a:lstStyle/>
                    <a:p>
                      <a:r>
                        <a:rPr lang="en-GB" sz="1400" dirty="0"/>
                        <a:t>Other brands of oxycodone liquid remain available. </a:t>
                      </a:r>
                    </a:p>
                  </a:txBody>
                  <a:tcPr/>
                </a:tc>
                <a:extLst>
                  <a:ext uri="{0D108BD9-81ED-4DB2-BD59-A6C34878D82A}">
                    <a16:rowId xmlns:a16="http://schemas.microsoft.com/office/drawing/2014/main" val="21101147"/>
                  </a:ext>
                </a:extLst>
              </a:tr>
              <a:tr h="4883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b="1" i="0" u="none" strike="noStrike" kern="1200" dirty="0" err="1">
                          <a:solidFill>
                            <a:srgbClr val="00ADC6"/>
                          </a:solidFill>
                          <a:effectLst/>
                          <a:latin typeface="+mn-lt"/>
                          <a:ea typeface="+mn-ea"/>
                          <a:cs typeface="+mn-cs"/>
                          <a:hlinkClick r:id="rId7">
                            <a:extLst>
                              <a:ext uri="{A12FA001-AC4F-418D-AE19-62706E023703}">
                                <ahyp:hlinkClr xmlns:ahyp="http://schemas.microsoft.com/office/drawing/2018/hyperlinkcolor" val="tx"/>
                              </a:ext>
                            </a:extLst>
                          </a:hlinkClick>
                        </a:rPr>
                        <a:t>Paroxetine</a:t>
                      </a:r>
                      <a:r>
                        <a:rPr lang="fr-FR" sz="1400" b="1" i="0" u="none" strike="noStrike" kern="1200" dirty="0">
                          <a:solidFill>
                            <a:srgbClr val="00ADC6"/>
                          </a:solidFill>
                          <a:effectLst/>
                          <a:latin typeface="+mn-lt"/>
                          <a:ea typeface="+mn-ea"/>
                          <a:cs typeface="+mn-cs"/>
                          <a:hlinkClick r:id="rId7">
                            <a:extLst>
                              <a:ext uri="{A12FA001-AC4F-418D-AE19-62706E023703}">
                                <ahyp:hlinkClr xmlns:ahyp="http://schemas.microsoft.com/office/drawing/2018/hyperlinkcolor" val="tx"/>
                              </a:ext>
                            </a:extLst>
                          </a:hlinkClick>
                        </a:rPr>
                        <a:t> (</a:t>
                      </a:r>
                      <a:r>
                        <a:rPr lang="fr-FR" sz="1400" b="1" i="0" u="none" strike="noStrike" kern="1200" dirty="0" err="1">
                          <a:solidFill>
                            <a:srgbClr val="00ADC6"/>
                          </a:solidFill>
                          <a:effectLst/>
                          <a:latin typeface="+mn-lt"/>
                          <a:ea typeface="+mn-ea"/>
                          <a:cs typeface="+mn-cs"/>
                          <a:hlinkClick r:id="rId7">
                            <a:extLst>
                              <a:ext uri="{A12FA001-AC4F-418D-AE19-62706E023703}">
                                <ahyp:hlinkClr xmlns:ahyp="http://schemas.microsoft.com/office/drawing/2018/hyperlinkcolor" val="tx"/>
                              </a:ext>
                            </a:extLst>
                          </a:hlinkClick>
                        </a:rPr>
                        <a:t>Seroxat</a:t>
                      </a:r>
                      <a:r>
                        <a:rPr lang="fr-FR" sz="1400" b="1" i="0" u="none" strike="noStrike" kern="1200" dirty="0">
                          <a:solidFill>
                            <a:srgbClr val="00ADC6"/>
                          </a:solidFill>
                          <a:effectLst/>
                          <a:latin typeface="+mn-lt"/>
                          <a:ea typeface="+mn-ea"/>
                          <a:cs typeface="+mn-cs"/>
                          <a:hlinkClick r:id="rId7">
                            <a:extLst>
                              <a:ext uri="{A12FA001-AC4F-418D-AE19-62706E023703}">
                                <ahyp:hlinkClr xmlns:ahyp="http://schemas.microsoft.com/office/drawing/2018/hyperlinkcolor" val="tx"/>
                              </a:ext>
                            </a:extLst>
                          </a:hlinkClick>
                        </a:rPr>
                        <a:t>) 20mg/10ml oral suspension</a:t>
                      </a:r>
                      <a:endParaRPr lang="fr-FR" sz="1400" b="1" i="0" kern="1200" dirty="0">
                        <a:solidFill>
                          <a:srgbClr val="00ADC6"/>
                        </a:solidFill>
                        <a:effectLst/>
                        <a:latin typeface="+mn-lt"/>
                        <a:ea typeface="+mn-ea"/>
                        <a:cs typeface="+mn-cs"/>
                      </a:endParaRPr>
                    </a:p>
                  </a:txBody>
                  <a:tcPr/>
                </a:tc>
                <a:tc>
                  <a:txBody>
                    <a:bodyPr/>
                    <a:lstStyle/>
                    <a:p>
                      <a:r>
                        <a:rPr lang="en-GB" sz="1400" dirty="0"/>
                        <a:t>Switch to tablets or unlicensed liquid preparations.</a:t>
                      </a:r>
                    </a:p>
                  </a:txBody>
                  <a:tcPr/>
                </a:tc>
                <a:extLst>
                  <a:ext uri="{0D108BD9-81ED-4DB2-BD59-A6C34878D82A}">
                    <a16:rowId xmlns:a16="http://schemas.microsoft.com/office/drawing/2014/main" val="3561775405"/>
                  </a:ext>
                </a:extLst>
              </a:tr>
            </a:tbl>
          </a:graphicData>
        </a:graphic>
      </p:graphicFrame>
    </p:spTree>
    <p:extLst>
      <p:ext uri="{BB962C8B-B14F-4D97-AF65-F5344CB8AC3E}">
        <p14:creationId xmlns:p14="http://schemas.microsoft.com/office/powerpoint/2010/main" val="2127818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0258" y="152917"/>
            <a:ext cx="8610720" cy="526906"/>
          </a:xfrm>
        </p:spPr>
        <p:txBody>
          <a:bodyPr/>
          <a:lstStyle/>
          <a:p>
            <a:pPr marL="342900" indent="-342900" algn="ctr"/>
            <a:r>
              <a:rPr lang="en-GB" altLang="en-US" sz="2800" dirty="0">
                <a:solidFill>
                  <a:srgbClr val="7030A0"/>
                </a:solidFill>
              </a:rPr>
              <a:t>Specialist Pharmacy Services </a:t>
            </a:r>
            <a:endParaRPr lang="en-GB" altLang="en-US" sz="2800" dirty="0"/>
          </a:p>
        </p:txBody>
      </p:sp>
      <p:sp>
        <p:nvSpPr>
          <p:cNvPr id="2" name="Content Placeholder 1"/>
          <p:cNvSpPr>
            <a:spLocks noGrp="1"/>
          </p:cNvSpPr>
          <p:nvPr>
            <p:ph idx="1"/>
          </p:nvPr>
        </p:nvSpPr>
        <p:spPr>
          <a:xfrm>
            <a:off x="304519" y="894083"/>
            <a:ext cx="8502197" cy="5232579"/>
          </a:xfrm>
        </p:spPr>
        <p:txBody>
          <a:bodyPr/>
          <a:lstStyle/>
          <a:p>
            <a:pPr marL="0" indent="0">
              <a:lnSpc>
                <a:spcPct val="100000"/>
              </a:lnSpc>
              <a:spcBef>
                <a:spcPts val="0"/>
              </a:spcBef>
              <a:buNone/>
            </a:pPr>
            <a:r>
              <a:rPr lang="en-GB" sz="1600" b="1" u="sng" dirty="0">
                <a:solidFill>
                  <a:srgbClr val="00ADC6"/>
                </a:solidFill>
                <a:effectLst/>
                <a:latin typeface="+mn-lt"/>
                <a:ea typeface="Times New Roman" panose="02020603050405020304" pitchFamily="18" charset="0"/>
                <a:hlinkClick r:id="rId3">
                  <a:extLst>
                    <a:ext uri="{A12FA001-AC4F-418D-AE19-62706E023703}">
                      <ahyp:hlinkClr xmlns:ahyp="http://schemas.microsoft.com/office/drawing/2018/hyperlinkcolor" val="tx"/>
                    </a:ext>
                  </a:extLst>
                </a:hlinkClick>
              </a:rPr>
              <a:t>SPS Spotlight Monthly Digest July 2022</a:t>
            </a:r>
            <a:endParaRPr lang="en-GB" sz="1600" b="1" dirty="0">
              <a:solidFill>
                <a:srgbClr val="00ADC6"/>
              </a:solidFill>
              <a:effectLst/>
              <a:latin typeface="+mn-lt"/>
              <a:ea typeface="Times New Roman" panose="02020603050405020304" pitchFamily="18" charset="0"/>
            </a:endParaRPr>
          </a:p>
          <a:p>
            <a:pPr>
              <a:lnSpc>
                <a:spcPct val="100000"/>
              </a:lnSpc>
              <a:spcBef>
                <a:spcPts val="0"/>
              </a:spcBef>
            </a:pPr>
            <a:r>
              <a:rPr lang="en-GB" sz="1600" dirty="0">
                <a:solidFill>
                  <a:srgbClr val="0A0A0A"/>
                </a:solidFill>
                <a:effectLst/>
                <a:latin typeface="+mn-lt"/>
                <a:ea typeface="Times New Roman" panose="02020603050405020304" pitchFamily="18" charset="0"/>
              </a:rPr>
              <a:t>This resource provides updates on existing materials and activities from across SPS (Medicines Information, Medicines Use and Safety, Quality Assurance, Medicines Procurement), and signpost to upcoming events and activities.</a:t>
            </a:r>
          </a:p>
          <a:p>
            <a:pPr>
              <a:lnSpc>
                <a:spcPct val="100000"/>
              </a:lnSpc>
              <a:spcBef>
                <a:spcPts val="0"/>
              </a:spcBef>
            </a:pPr>
            <a:endParaRPr lang="en-GB" sz="1600" dirty="0">
              <a:solidFill>
                <a:srgbClr val="0A0A0A"/>
              </a:solidFill>
              <a:effectLst/>
              <a:latin typeface="+mn-lt"/>
              <a:ea typeface="Times New Roman" panose="02020603050405020304" pitchFamily="18" charset="0"/>
            </a:endParaRPr>
          </a:p>
          <a:p>
            <a:pPr marL="0" indent="0">
              <a:lnSpc>
                <a:spcPct val="100000"/>
              </a:lnSpc>
              <a:spcBef>
                <a:spcPts val="0"/>
              </a:spcBef>
              <a:buNone/>
            </a:pPr>
            <a:r>
              <a:rPr lang="en-GB" sz="1600" b="1" u="sng" dirty="0">
                <a:solidFill>
                  <a:srgbClr val="00ADC6"/>
                </a:solidFill>
                <a:effectLst/>
                <a:latin typeface="+mn-lt"/>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val="tx"/>
                    </a:ext>
                  </a:extLst>
                </a:hlinkClick>
              </a:rPr>
              <a:t>Xaqua (metolazone) tablets launched in UK but not directly interchangeable with other metolazone products due to higher bioavailability</a:t>
            </a:r>
            <a:endParaRPr lang="en-GB" sz="1600" b="1" dirty="0">
              <a:solidFill>
                <a:srgbClr val="00ADC6"/>
              </a:solidFill>
              <a:effectLst/>
              <a:latin typeface="+mn-lt"/>
              <a:ea typeface="Times New Roman" panose="02020603050405020304" pitchFamily="18" charset="0"/>
            </a:endParaRPr>
          </a:p>
          <a:p>
            <a:pPr>
              <a:lnSpc>
                <a:spcPct val="100000"/>
              </a:lnSpc>
              <a:spcBef>
                <a:spcPts val="0"/>
              </a:spcBef>
            </a:pPr>
            <a:r>
              <a:rPr lang="en-GB" sz="1600" dirty="0">
                <a:effectLst/>
                <a:latin typeface="+mn-lt"/>
                <a:ea typeface="Times New Roman" panose="02020603050405020304" pitchFamily="18" charset="0"/>
              </a:rPr>
              <a:t>Xaqua is licensed for treatment of oedema related to kidney diseases &amp; heart failure, and for mild/moderate hypertension, alone or in combination with other antihypertensive medicines. Bioavailability may differ significantly (up to~ 2-fold) from other metolazone products.</a:t>
            </a:r>
          </a:p>
          <a:p>
            <a:pPr marL="0" indent="0">
              <a:lnSpc>
                <a:spcPct val="100000"/>
              </a:lnSpc>
              <a:spcBef>
                <a:spcPts val="0"/>
              </a:spcBef>
              <a:buNone/>
            </a:pPr>
            <a:endParaRPr lang="en-GB" sz="1600" b="1" u="sng" dirty="0">
              <a:solidFill>
                <a:srgbClr val="000000"/>
              </a:solidFill>
              <a:latin typeface="+mn-lt"/>
              <a:ea typeface="Times New Roman" panose="02020603050405020304" pitchFamily="18" charset="0"/>
              <a:hlinkClick r:id="rId5">
                <a:extLst>
                  <a:ext uri="{A12FA001-AC4F-418D-AE19-62706E023703}">
                    <ahyp:hlinkClr xmlns:ahyp="http://schemas.microsoft.com/office/drawing/2018/hyperlinkcolor" val="tx"/>
                  </a:ext>
                </a:extLst>
              </a:hlinkClick>
            </a:endParaRPr>
          </a:p>
          <a:p>
            <a:pPr marL="0" indent="0">
              <a:lnSpc>
                <a:spcPct val="100000"/>
              </a:lnSpc>
              <a:spcBef>
                <a:spcPts val="0"/>
              </a:spcBef>
              <a:buNone/>
            </a:pPr>
            <a:r>
              <a:rPr lang="en-GB" sz="1600" b="1" u="sng" dirty="0">
                <a:solidFill>
                  <a:srgbClr val="00ADC6"/>
                </a:solidFill>
                <a:effectLst/>
                <a:latin typeface="+mn-lt"/>
                <a:ea typeface="Times New Roman" panose="02020603050405020304" pitchFamily="18" charset="0"/>
                <a:cs typeface="Arial" panose="020B0604020202020204" pitchFamily="34" charset="0"/>
                <a:hlinkClick r:id="rId5">
                  <a:extLst>
                    <a:ext uri="{A12FA001-AC4F-418D-AE19-62706E023703}">
                      <ahyp:hlinkClr xmlns:ahyp="http://schemas.microsoft.com/office/drawing/2018/hyperlinkcolor" val="tx"/>
                    </a:ext>
                  </a:extLst>
                </a:hlinkClick>
              </a:rPr>
              <a:t>Using opioids for pain relief during pregnancy</a:t>
            </a:r>
            <a:endParaRPr lang="en-GB" sz="1600" b="1" u="sng" dirty="0">
              <a:solidFill>
                <a:srgbClr val="00ADC6"/>
              </a:solidFill>
              <a:latin typeface="+mn-lt"/>
              <a:ea typeface="Times New Roman" panose="02020603050405020304" pitchFamily="18" charset="0"/>
              <a:cs typeface="Arial" panose="020B0604020202020204" pitchFamily="34" charset="0"/>
            </a:endParaRPr>
          </a:p>
          <a:p>
            <a:pPr>
              <a:lnSpc>
                <a:spcPct val="100000"/>
              </a:lnSpc>
              <a:spcBef>
                <a:spcPts val="0"/>
              </a:spcBef>
            </a:pPr>
            <a:r>
              <a:rPr lang="en-GB" sz="1600" dirty="0">
                <a:solidFill>
                  <a:srgbClr val="0A0A0A"/>
                </a:solidFill>
                <a:effectLst/>
                <a:latin typeface="+mn-lt"/>
                <a:ea typeface="Times New Roman" panose="02020603050405020304" pitchFamily="18" charset="0"/>
              </a:rPr>
              <a:t>Evidence based resource notes opioid analgesics may be used at any stage of pregnancy at the lowest effective dose for the short-term relief of pain when other analgesics are not effective. Recommendations on management of mild, moderate, severe and chronic pain are covered.</a:t>
            </a:r>
          </a:p>
          <a:p>
            <a:pPr marL="0" indent="0">
              <a:lnSpc>
                <a:spcPct val="100000"/>
              </a:lnSpc>
              <a:spcBef>
                <a:spcPts val="0"/>
              </a:spcBef>
              <a:buNone/>
            </a:pPr>
            <a:endParaRPr lang="en-GB" sz="1600" dirty="0">
              <a:effectLst/>
              <a:latin typeface="+mn-lt"/>
              <a:ea typeface="Times New Roman" panose="02020603050405020304" pitchFamily="18" charset="0"/>
            </a:endParaRPr>
          </a:p>
          <a:p>
            <a:pPr marL="0" indent="0">
              <a:lnSpc>
                <a:spcPct val="100000"/>
              </a:lnSpc>
              <a:spcBef>
                <a:spcPts val="0"/>
              </a:spcBef>
              <a:buNone/>
            </a:pPr>
            <a:r>
              <a:rPr lang="en-GB" sz="1600" b="1" u="sng" dirty="0">
                <a:solidFill>
                  <a:srgbClr val="00ADC6"/>
                </a:solidFill>
                <a:effectLst/>
                <a:latin typeface="+mn-lt"/>
                <a:ea typeface="Times New Roman" panose="02020603050405020304" pitchFamily="18" charset="0"/>
                <a:hlinkClick r:id="rId6">
                  <a:extLst>
                    <a:ext uri="{A12FA001-AC4F-418D-AE19-62706E023703}">
                      <ahyp:hlinkClr xmlns:ahyp="http://schemas.microsoft.com/office/drawing/2018/hyperlinkcolor" val="tx"/>
                    </a:ext>
                  </a:extLst>
                </a:hlinkClick>
              </a:rPr>
              <a:t>Using SPS Refrigerated Storage information on medicine pages</a:t>
            </a:r>
            <a:endParaRPr lang="en-GB" sz="1600" b="1" u="sng" dirty="0">
              <a:solidFill>
                <a:srgbClr val="00ADC6"/>
              </a:solidFill>
              <a:latin typeface="+mn-lt"/>
              <a:ea typeface="Times New Roman" panose="02020603050405020304" pitchFamily="18" charset="0"/>
            </a:endParaRPr>
          </a:p>
          <a:p>
            <a:pPr>
              <a:lnSpc>
                <a:spcPct val="100000"/>
              </a:lnSpc>
              <a:spcBef>
                <a:spcPts val="0"/>
              </a:spcBef>
            </a:pPr>
            <a:r>
              <a:rPr lang="en-GB" sz="1600" dirty="0">
                <a:effectLst/>
                <a:latin typeface="+mn-lt"/>
                <a:ea typeface="Calibri" panose="020F0502020204030204" pitchFamily="34" charset="0"/>
                <a:cs typeface="Times New Roman" panose="02020603050405020304" pitchFamily="18" charset="0"/>
              </a:rPr>
              <a:t>Resource covers inadvertent temperature excursions, accessing SPS refrigerated storage information, and general principles about stability of refrigerated medicines.</a:t>
            </a:r>
          </a:p>
          <a:p>
            <a:pPr marL="0" indent="0">
              <a:lnSpc>
                <a:spcPct val="100000"/>
              </a:lnSpc>
              <a:spcBef>
                <a:spcPts val="0"/>
              </a:spcBef>
              <a:buNone/>
            </a:pPr>
            <a:endParaRPr lang="en-GB" sz="1600" b="0" u="sng" dirty="0">
              <a:solidFill>
                <a:srgbClr val="0A0A0A"/>
              </a:solidFill>
              <a:effectLst/>
              <a:latin typeface="+mn-lt"/>
              <a:ea typeface="Times New Roman" panose="02020603050405020304" pitchFamily="18" charset="0"/>
              <a:cs typeface="Arial" panose="020B0604020202020204" pitchFamily="34" charset="0"/>
              <a:hlinkClick r:id="rId7"/>
            </a:endParaRPr>
          </a:p>
          <a:p>
            <a:pPr marL="0" indent="0">
              <a:buNone/>
            </a:pPr>
            <a:endParaRPr lang="en-GB" dirty="0"/>
          </a:p>
        </p:txBody>
      </p:sp>
      <p:pic>
        <p:nvPicPr>
          <p:cNvPr id="3" name="Picture 2"/>
          <p:cNvPicPr>
            <a:picLocks noChangeAspect="1"/>
          </p:cNvPicPr>
          <p:nvPr/>
        </p:nvPicPr>
        <p:blipFill>
          <a:blip r:embed="rId8"/>
          <a:stretch>
            <a:fillRect/>
          </a:stretch>
        </p:blipFill>
        <p:spPr>
          <a:xfrm>
            <a:off x="8112643" y="731337"/>
            <a:ext cx="829802" cy="365577"/>
          </a:xfrm>
          <a:prstGeom prst="rect">
            <a:avLst/>
          </a:prstGeom>
        </p:spPr>
      </p:pic>
    </p:spTree>
    <p:extLst>
      <p:ext uri="{BB962C8B-B14F-4D97-AF65-F5344CB8AC3E}">
        <p14:creationId xmlns:p14="http://schemas.microsoft.com/office/powerpoint/2010/main" val="3814171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0258" y="152917"/>
            <a:ext cx="8610720" cy="526906"/>
          </a:xfrm>
        </p:spPr>
        <p:txBody>
          <a:bodyPr/>
          <a:lstStyle/>
          <a:p>
            <a:pPr marL="342900" indent="-342900" algn="ctr"/>
            <a:r>
              <a:rPr lang="en-GB" altLang="en-US" sz="2800" dirty="0">
                <a:solidFill>
                  <a:srgbClr val="7030A0"/>
                </a:solidFill>
              </a:rPr>
              <a:t>Specialist Pharmacy Services </a:t>
            </a:r>
            <a:endParaRPr lang="en-GB" altLang="en-US" sz="2800" dirty="0"/>
          </a:p>
        </p:txBody>
      </p:sp>
      <p:sp>
        <p:nvSpPr>
          <p:cNvPr id="2" name="Content Placeholder 1"/>
          <p:cNvSpPr>
            <a:spLocks noGrp="1"/>
          </p:cNvSpPr>
          <p:nvPr>
            <p:ph idx="1"/>
          </p:nvPr>
        </p:nvSpPr>
        <p:spPr>
          <a:xfrm>
            <a:off x="358781" y="1422408"/>
            <a:ext cx="8502197" cy="5069832"/>
          </a:xfrm>
        </p:spPr>
        <p:txBody>
          <a:bodyPr/>
          <a:lstStyle/>
          <a:p>
            <a:pPr marL="0" indent="0">
              <a:lnSpc>
                <a:spcPct val="100000"/>
              </a:lnSpc>
              <a:spcBef>
                <a:spcPts val="0"/>
              </a:spcBef>
              <a:buNone/>
            </a:pPr>
            <a:r>
              <a:rPr lang="en-GB" sz="1600" b="1" u="sng" dirty="0">
                <a:solidFill>
                  <a:srgbClr val="00ADC6"/>
                </a:solidFill>
                <a:effectLst/>
                <a:latin typeface="+mn-lt"/>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Written Instruction for the administration of seasonal ‘flu vaccination (updated for 22/23 flu season)</a:t>
            </a:r>
            <a:endParaRPr lang="en-GB" sz="1600" b="1" dirty="0">
              <a:solidFill>
                <a:srgbClr val="00ADC6"/>
              </a:solidFill>
              <a:effectLst/>
              <a:latin typeface="+mn-lt"/>
              <a:ea typeface="Times New Roman" panose="02020603050405020304" pitchFamily="18" charset="0"/>
            </a:endParaRPr>
          </a:p>
          <a:p>
            <a:pPr>
              <a:lnSpc>
                <a:spcPct val="100000"/>
              </a:lnSpc>
              <a:spcBef>
                <a:spcPts val="0"/>
              </a:spcBef>
            </a:pPr>
            <a:r>
              <a:rPr lang="en-GB" sz="1600" dirty="0">
                <a:solidFill>
                  <a:srgbClr val="0A0A0A"/>
                </a:solidFill>
                <a:effectLst/>
                <a:latin typeface="+mn-lt"/>
                <a:ea typeface="Times New Roman" panose="02020603050405020304" pitchFamily="18" charset="0"/>
              </a:rPr>
              <a:t>This covers background, authorisation within organisations, use within organisations, template written instructions for ‘flu vaccination 2022/23’, written instruction supporting advice and templates, and PGDs within occupational health services.</a:t>
            </a:r>
          </a:p>
          <a:p>
            <a:pPr>
              <a:lnSpc>
                <a:spcPct val="100000"/>
              </a:lnSpc>
              <a:spcBef>
                <a:spcPts val="0"/>
              </a:spcBef>
            </a:pPr>
            <a:endParaRPr lang="en-GB" sz="1600" dirty="0">
              <a:solidFill>
                <a:srgbClr val="0A0A0A"/>
              </a:solidFill>
              <a:latin typeface="+mn-lt"/>
              <a:ea typeface="Times New Roman" panose="02020603050405020304" pitchFamily="18" charset="0"/>
            </a:endParaRPr>
          </a:p>
          <a:p>
            <a:pPr marL="0" indent="0">
              <a:lnSpc>
                <a:spcPct val="100000"/>
              </a:lnSpc>
              <a:spcBef>
                <a:spcPts val="0"/>
              </a:spcBef>
              <a:buNone/>
            </a:pPr>
            <a:r>
              <a:rPr lang="en-GB" sz="1600" b="1" u="sng" dirty="0">
                <a:solidFill>
                  <a:srgbClr val="00ADC6"/>
                </a:solidFill>
                <a:effectLst/>
                <a:latin typeface="+mn-lt"/>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val="tx"/>
                    </a:ext>
                  </a:extLst>
                </a:hlinkClick>
              </a:rPr>
              <a:t>Choosing an injectable medicine for intrathecal administration</a:t>
            </a:r>
            <a:endParaRPr lang="en-GB" sz="1600" b="1" u="sng" dirty="0">
              <a:solidFill>
                <a:srgbClr val="00ADC6"/>
              </a:solidFill>
              <a:latin typeface="+mn-lt"/>
              <a:ea typeface="Times New Roman" panose="02020603050405020304" pitchFamily="18" charset="0"/>
              <a:cs typeface="Arial" panose="020B0604020202020204" pitchFamily="34" charset="0"/>
            </a:endParaRPr>
          </a:p>
          <a:p>
            <a:pPr>
              <a:lnSpc>
                <a:spcPct val="100000"/>
              </a:lnSpc>
              <a:spcBef>
                <a:spcPts val="0"/>
              </a:spcBef>
            </a:pPr>
            <a:r>
              <a:rPr lang="en-GB" sz="1600" dirty="0">
                <a:solidFill>
                  <a:srgbClr val="0A0A0A"/>
                </a:solidFill>
                <a:effectLst/>
                <a:latin typeface="+mn-lt"/>
                <a:ea typeface="Times New Roman" panose="02020603050405020304" pitchFamily="18" charset="0"/>
              </a:rPr>
              <a:t>This guidance brings together all the available technical information from manufacturers on excipients, pH and endotoxin content of a range of injectable medicines, to assist healthcare professionals in making a risk assessment and subsequent robust prescribing decision.</a:t>
            </a:r>
          </a:p>
          <a:p>
            <a:pPr marL="0" indent="0">
              <a:lnSpc>
                <a:spcPct val="100000"/>
              </a:lnSpc>
              <a:spcBef>
                <a:spcPts val="0"/>
              </a:spcBef>
              <a:buNone/>
            </a:pPr>
            <a:endParaRPr lang="en-GB" sz="1600" dirty="0">
              <a:effectLst/>
              <a:latin typeface="+mn-lt"/>
              <a:ea typeface="Times New Roman" panose="02020603050405020304" pitchFamily="18" charset="0"/>
            </a:endParaRPr>
          </a:p>
          <a:p>
            <a:pPr marL="0" indent="0">
              <a:buNone/>
            </a:pPr>
            <a:endParaRPr lang="en-GB" dirty="0"/>
          </a:p>
        </p:txBody>
      </p:sp>
      <p:pic>
        <p:nvPicPr>
          <p:cNvPr id="3" name="Picture 2"/>
          <p:cNvPicPr>
            <a:picLocks noChangeAspect="1"/>
          </p:cNvPicPr>
          <p:nvPr/>
        </p:nvPicPr>
        <p:blipFill>
          <a:blip r:embed="rId5"/>
          <a:stretch>
            <a:fillRect/>
          </a:stretch>
        </p:blipFill>
        <p:spPr>
          <a:xfrm>
            <a:off x="358781" y="731337"/>
            <a:ext cx="1568621" cy="691071"/>
          </a:xfrm>
          <a:prstGeom prst="rect">
            <a:avLst/>
          </a:prstGeom>
        </p:spPr>
      </p:pic>
    </p:spTree>
    <p:extLst>
      <p:ext uri="{BB962C8B-B14F-4D97-AF65-F5344CB8AC3E}">
        <p14:creationId xmlns:p14="http://schemas.microsoft.com/office/powerpoint/2010/main" val="4257440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9883" y="181258"/>
            <a:ext cx="8601094" cy="624228"/>
          </a:xfrm>
        </p:spPr>
        <p:txBody>
          <a:bodyPr/>
          <a:lstStyle/>
          <a:p>
            <a:pPr marL="342900" indent="-342900" algn="ctr"/>
            <a:r>
              <a:rPr lang="en-GB" altLang="en-US" sz="2800" dirty="0">
                <a:solidFill>
                  <a:srgbClr val="7030A0"/>
                </a:solidFill>
              </a:rPr>
              <a:t>National guidance, publications and resources </a:t>
            </a:r>
            <a:endParaRPr lang="en-GB" altLang="en-US" sz="2800" dirty="0"/>
          </a:p>
        </p:txBody>
      </p:sp>
      <p:sp>
        <p:nvSpPr>
          <p:cNvPr id="12291" name="Content Placeholder 2"/>
          <p:cNvSpPr>
            <a:spLocks noGrp="1"/>
          </p:cNvSpPr>
          <p:nvPr>
            <p:ph idx="1"/>
          </p:nvPr>
        </p:nvSpPr>
        <p:spPr>
          <a:xfrm>
            <a:off x="358781" y="1422408"/>
            <a:ext cx="8502196" cy="4409601"/>
          </a:xfrm>
        </p:spPr>
        <p:txBody>
          <a:bodyPr/>
          <a:lstStyle/>
          <a:p>
            <a:pPr marL="0" indent="0">
              <a:buNone/>
            </a:pPr>
            <a:endParaRPr lang="en-GB" sz="2400" dirty="0"/>
          </a:p>
          <a:p>
            <a:pPr marL="0" indent="0">
              <a:buNone/>
            </a:pPr>
            <a:endParaRPr lang="en-GB" altLang="en-US" sz="2400" dirty="0"/>
          </a:p>
        </p:txBody>
      </p:sp>
      <p:sp>
        <p:nvSpPr>
          <p:cNvPr id="9" name="Content Placeholder 2">
            <a:extLst>
              <a:ext uri="{FF2B5EF4-FFF2-40B4-BE49-F238E27FC236}">
                <a16:creationId xmlns:a16="http://schemas.microsoft.com/office/drawing/2014/main" id="{1453FFB6-BCA3-41B5-A5B8-09BC61DEDEC7}"/>
              </a:ext>
            </a:extLst>
          </p:cNvPr>
          <p:cNvSpPr txBox="1">
            <a:spLocks/>
          </p:cNvSpPr>
          <p:nvPr/>
        </p:nvSpPr>
        <p:spPr>
          <a:xfrm>
            <a:off x="459365" y="1025991"/>
            <a:ext cx="8502196" cy="5579462"/>
          </a:xfrm>
          <a:prstGeom prst="rect">
            <a:avLst/>
          </a:prstGeom>
        </p:spPr>
        <p:txBody>
          <a:bodyPr vert="horz" lIns="0" tIns="0" rIns="0" bIns="0" rtlCol="0" anchor="t" anchorCtr="0">
            <a:noAutofit/>
          </a:bodyPr>
          <a:lstStyle>
            <a:lvl1pPr marL="216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1pPr>
            <a:lvl2pPr marL="432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2pPr>
            <a:lvl3pPr marL="648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3pPr>
            <a:lvl4pPr marL="864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4pPr>
            <a:lvl5pPr marL="1080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ts val="0"/>
              </a:spcBef>
              <a:buNone/>
            </a:pPr>
            <a:r>
              <a:rPr lang="en-GB" sz="1400" b="1" u="sng" dirty="0">
                <a:solidFill>
                  <a:srgbClr val="00ADC6"/>
                </a:solidFill>
                <a:latin typeface="+mn-lt"/>
                <a:ea typeface="Times New Roman" panose="02020603050405020304" pitchFamily="18" charset="0"/>
                <a:hlinkClick r:id="rId3">
                  <a:extLst>
                    <a:ext uri="{A12FA001-AC4F-418D-AE19-62706E023703}">
                      <ahyp:hlinkClr xmlns:ahyp="http://schemas.microsoft.com/office/drawing/2018/hyperlinkcolor" val="tx"/>
                    </a:ext>
                  </a:extLst>
                </a:hlinkClick>
              </a:rPr>
              <a:t>NHS England: </a:t>
            </a:r>
            <a:r>
              <a:rPr lang="en-GB" sz="1400" b="1" u="sng" dirty="0">
                <a:solidFill>
                  <a:srgbClr val="00ADC6"/>
                </a:solidFill>
                <a:effectLst/>
                <a:latin typeface="+mn-lt"/>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Patient Safety Incident Response Framework and supporting guidance</a:t>
            </a:r>
            <a:endParaRPr lang="en-GB" sz="1400" b="1" dirty="0">
              <a:solidFill>
                <a:srgbClr val="00ADC6"/>
              </a:solidFill>
              <a:effectLst/>
              <a:latin typeface="+mn-lt"/>
              <a:ea typeface="Times New Roman" panose="02020603050405020304" pitchFamily="18" charset="0"/>
            </a:endParaRPr>
          </a:p>
          <a:p>
            <a:pPr>
              <a:lnSpc>
                <a:spcPct val="100000"/>
              </a:lnSpc>
              <a:spcBef>
                <a:spcPts val="0"/>
              </a:spcBef>
            </a:pPr>
            <a:r>
              <a:rPr lang="en-GB" sz="1400" dirty="0">
                <a:solidFill>
                  <a:srgbClr val="0A0A0A"/>
                </a:solidFill>
                <a:effectLst/>
                <a:latin typeface="+mn-lt"/>
                <a:ea typeface="Times New Roman" panose="02020603050405020304" pitchFamily="18" charset="0"/>
              </a:rPr>
              <a:t>This Framework, which replaces the Serious Incident Framework, sets out the NHS’s approach to developing and maintaining effective systems and processes for responding to patient safety incidents for the purpose of learning and improving patient safety.</a:t>
            </a:r>
            <a:endParaRPr lang="en-GB" sz="1400" dirty="0">
              <a:effectLst/>
              <a:latin typeface="+mn-lt"/>
              <a:ea typeface="Times New Roman" panose="02020603050405020304" pitchFamily="18" charset="0"/>
              <a:cs typeface="Times New Roman" panose="02020603050405020304" pitchFamily="18" charset="0"/>
            </a:endParaRPr>
          </a:p>
          <a:p>
            <a:pPr marL="0" lvl="0" indent="0">
              <a:lnSpc>
                <a:spcPct val="100000"/>
              </a:lnSpc>
              <a:spcBef>
                <a:spcPts val="0"/>
              </a:spcBef>
              <a:buSzPct val="150000"/>
              <a:buNone/>
            </a:pPr>
            <a:endParaRPr lang="en-GB" sz="1400" b="1" u="sng" dirty="0">
              <a:solidFill>
                <a:srgbClr val="000000"/>
              </a:solidFill>
              <a:latin typeface="+mn-lt"/>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0" lvl="0" indent="0">
              <a:lnSpc>
                <a:spcPct val="100000"/>
              </a:lnSpc>
              <a:spcBef>
                <a:spcPts val="0"/>
              </a:spcBef>
              <a:buSzPct val="150000"/>
              <a:buNone/>
            </a:pPr>
            <a:r>
              <a:rPr lang="en-GB" sz="1400" b="1" u="sng" dirty="0">
                <a:solidFill>
                  <a:srgbClr val="00ADC6"/>
                </a:solidFill>
                <a:latin typeface="+mn-lt"/>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All Wales Polypharmacy review- Guidance for prescribing (consultation)</a:t>
            </a:r>
            <a:r>
              <a:rPr lang="en-GB" sz="1400" b="1" u="sng" dirty="0">
                <a:solidFill>
                  <a:srgbClr val="00ADC6"/>
                </a:solidFill>
                <a:latin typeface="+mn-lt"/>
                <a:ea typeface="Calibri" panose="020F0502020204030204" pitchFamily="34" charset="0"/>
                <a:cs typeface="Calibri" panose="020F0502020204030204" pitchFamily="34" charset="0"/>
              </a:rPr>
              <a:t> </a:t>
            </a:r>
          </a:p>
          <a:p>
            <a:pPr>
              <a:lnSpc>
                <a:spcPct val="100000"/>
              </a:lnSpc>
              <a:spcBef>
                <a:spcPts val="0"/>
              </a:spcBef>
            </a:pPr>
            <a:r>
              <a:rPr lang="en-GB" sz="1400" dirty="0">
                <a:effectLst/>
                <a:latin typeface="+mn-lt"/>
                <a:ea typeface="Times New Roman" panose="02020603050405020304" pitchFamily="18" charset="0"/>
              </a:rPr>
              <a:t>A draft revision of the current AWMSG-endorsed ‘Polypharmacy: Guidance for prescribing’ document (2014) has been published, which focuses the guidance on the groups of medicines commonly prescribed in the elderly that may require review.</a:t>
            </a:r>
          </a:p>
          <a:p>
            <a:pPr>
              <a:lnSpc>
                <a:spcPct val="100000"/>
              </a:lnSpc>
              <a:spcBef>
                <a:spcPts val="0"/>
              </a:spcBef>
            </a:pPr>
            <a:endParaRPr lang="en-GB" sz="1400" dirty="0">
              <a:latin typeface="+mn-lt"/>
              <a:ea typeface="Times New Roman" panose="02020603050405020304" pitchFamily="18" charset="0"/>
            </a:endParaRPr>
          </a:p>
          <a:p>
            <a:pPr marL="0" indent="0">
              <a:lnSpc>
                <a:spcPct val="100000"/>
              </a:lnSpc>
              <a:spcBef>
                <a:spcPts val="0"/>
              </a:spcBef>
              <a:buNone/>
            </a:pPr>
            <a:r>
              <a:rPr lang="en-GB" sz="1400" b="1" dirty="0">
                <a:solidFill>
                  <a:srgbClr val="00ADC6"/>
                </a:solidFill>
                <a:latin typeface="+mn-lt"/>
              </a:rPr>
              <a:t>Quality Matters: July 2022</a:t>
            </a:r>
          </a:p>
          <a:p>
            <a:pPr>
              <a:lnSpc>
                <a:spcPct val="100000"/>
              </a:lnSpc>
              <a:spcBef>
                <a:spcPts val="0"/>
              </a:spcBef>
            </a:pPr>
            <a:r>
              <a:rPr lang="en-GB" sz="1400" dirty="0">
                <a:latin typeface="+mn-lt"/>
              </a:rPr>
              <a:t>Hot weather and the safe storage of medicines </a:t>
            </a:r>
          </a:p>
          <a:p>
            <a:pPr marL="0" indent="0">
              <a:lnSpc>
                <a:spcPct val="100000"/>
              </a:lnSpc>
              <a:spcBef>
                <a:spcPts val="0"/>
              </a:spcBef>
              <a:buNone/>
            </a:pPr>
            <a:endParaRPr lang="en-GB" sz="1400" dirty="0">
              <a:latin typeface="+mn-lt"/>
              <a:ea typeface="Times New Roman" panose="02020603050405020304" pitchFamily="18" charset="0"/>
            </a:endParaRPr>
          </a:p>
          <a:p>
            <a:pPr marL="0" indent="0">
              <a:lnSpc>
                <a:spcPct val="100000"/>
              </a:lnSpc>
              <a:spcBef>
                <a:spcPts val="0"/>
              </a:spcBef>
              <a:buNone/>
            </a:pPr>
            <a:r>
              <a:rPr lang="en-GB" sz="1400" b="1" u="sng" dirty="0">
                <a:solidFill>
                  <a:srgbClr val="00ADC6"/>
                </a:solidFill>
                <a:effectLst/>
                <a:latin typeface="+mn-lt"/>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Management of </a:t>
            </a:r>
            <a:r>
              <a:rPr lang="en-GB" sz="1400" b="1" u="sng" dirty="0" err="1">
                <a:solidFill>
                  <a:srgbClr val="00ADC6"/>
                </a:solidFill>
                <a:effectLst/>
                <a:latin typeface="+mn-lt"/>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Hyperglycemia</a:t>
            </a:r>
            <a:r>
              <a:rPr lang="en-GB" sz="1400" b="1" u="sng" dirty="0">
                <a:solidFill>
                  <a:srgbClr val="00ADC6"/>
                </a:solidFill>
                <a:effectLst/>
                <a:latin typeface="+mn-lt"/>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in Hospitalized Adult Patients in Non-Critical Care Settings: An Endocrine Society Clinical Practice Guideline</a:t>
            </a:r>
            <a:endParaRPr lang="en-GB" sz="1400" b="1" dirty="0">
              <a:solidFill>
                <a:srgbClr val="00ADC6"/>
              </a:solidFill>
              <a:effectLst/>
              <a:latin typeface="+mn-lt"/>
              <a:ea typeface="Calibri" panose="020F0502020204030204" pitchFamily="34" charset="0"/>
              <a:cs typeface="Times New Roman" panose="02020603050405020304" pitchFamily="18" charset="0"/>
            </a:endParaRPr>
          </a:p>
          <a:p>
            <a:pPr>
              <a:lnSpc>
                <a:spcPct val="100000"/>
              </a:lnSpc>
              <a:spcBef>
                <a:spcPts val="0"/>
              </a:spcBef>
            </a:pPr>
            <a:r>
              <a:rPr lang="en-GB" sz="1400" dirty="0">
                <a:solidFill>
                  <a:srgbClr val="0A0A0A"/>
                </a:solidFill>
                <a:effectLst/>
                <a:latin typeface="+mn-lt"/>
                <a:ea typeface="Times New Roman" panose="02020603050405020304" pitchFamily="18" charset="0"/>
                <a:cs typeface="Times New Roman" panose="02020603050405020304" pitchFamily="18" charset="0"/>
              </a:rPr>
              <a:t>Updated guideline includes conditional recommendations for use of emerging technologies (e.g. insulin pump therapy); insulin regimens for prandial insulin dosing, glucocorticoid, and enteral nutrition–associated hyperglycaemia; and use of noninsulin therapies.</a:t>
            </a:r>
          </a:p>
          <a:p>
            <a:pPr marL="0" indent="0">
              <a:lnSpc>
                <a:spcPct val="100000"/>
              </a:lnSpc>
              <a:spcBef>
                <a:spcPts val="0"/>
              </a:spcBef>
              <a:buNone/>
            </a:pPr>
            <a:endParaRPr lang="en-GB" sz="1600" dirty="0">
              <a:effectLst/>
              <a:latin typeface="+mn-lt"/>
              <a:ea typeface="Times New Roman" panose="02020603050405020304" pitchFamily="18" charset="0"/>
            </a:endParaRPr>
          </a:p>
          <a:p>
            <a:pPr marL="0" indent="0">
              <a:lnSpc>
                <a:spcPct val="100000"/>
              </a:lnSpc>
              <a:spcBef>
                <a:spcPts val="0"/>
              </a:spcBef>
              <a:buNone/>
            </a:pPr>
            <a:r>
              <a:rPr lang="en-GB" sz="1400" b="1" u="sng" dirty="0">
                <a:solidFill>
                  <a:srgbClr val="00ADC6"/>
                </a:solidFill>
                <a:latin typeface="+mn-lt"/>
                <a:ea typeface="Times New Roman" panose="02020603050405020304" pitchFamily="18" charset="0"/>
              </a:rPr>
              <a:t>JCVI statement: Vaccination strategy for ongoing polio incident</a:t>
            </a:r>
          </a:p>
          <a:p>
            <a:pPr marL="0" indent="0">
              <a:lnSpc>
                <a:spcPct val="100000"/>
              </a:lnSpc>
              <a:spcBef>
                <a:spcPts val="0"/>
              </a:spcBef>
              <a:buNone/>
            </a:pPr>
            <a:r>
              <a:rPr lang="en-GB" sz="1400" dirty="0">
                <a:solidFill>
                  <a:srgbClr val="0A0A0A"/>
                </a:solidFill>
                <a:effectLst/>
                <a:latin typeface="+mn-lt"/>
                <a:ea typeface="Times New Roman" panose="02020603050405020304" pitchFamily="18" charset="0"/>
              </a:rPr>
              <a:t>After type 2 vaccine-derived poliovirus found in sewage in N &amp; E London, JCVI has advised a targeted inactivated polio vaccine booster dose should be offered to all children aged 1 to 9 years in London to ensure high level of protection from paralysis &amp; help reduce further spread.</a:t>
            </a:r>
          </a:p>
          <a:p>
            <a:pPr marL="0" indent="0">
              <a:lnSpc>
                <a:spcPct val="100000"/>
              </a:lnSpc>
              <a:spcBef>
                <a:spcPts val="0"/>
              </a:spcBef>
              <a:buNone/>
            </a:pPr>
            <a:endParaRPr lang="en-GB" sz="1600" dirty="0">
              <a:effectLst/>
              <a:latin typeface="+mn-lt"/>
              <a:ea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3153613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9883" y="181258"/>
            <a:ext cx="8601094" cy="624228"/>
          </a:xfrm>
        </p:spPr>
        <p:txBody>
          <a:bodyPr/>
          <a:lstStyle/>
          <a:p>
            <a:pPr marL="342900" indent="-342900" algn="ctr"/>
            <a:r>
              <a:rPr lang="en-GB" altLang="en-US" sz="2800" dirty="0">
                <a:solidFill>
                  <a:srgbClr val="7030A0"/>
                </a:solidFill>
              </a:rPr>
              <a:t>National guidance, publications and resources </a:t>
            </a:r>
            <a:endParaRPr lang="en-GB" altLang="en-US" sz="2800" dirty="0"/>
          </a:p>
        </p:txBody>
      </p:sp>
      <p:sp>
        <p:nvSpPr>
          <p:cNvPr id="12291" name="Content Placeholder 2"/>
          <p:cNvSpPr>
            <a:spLocks noGrp="1"/>
          </p:cNvSpPr>
          <p:nvPr>
            <p:ph idx="1"/>
          </p:nvPr>
        </p:nvSpPr>
        <p:spPr>
          <a:xfrm>
            <a:off x="320902" y="1129800"/>
            <a:ext cx="8502196" cy="5546942"/>
          </a:xfrm>
        </p:spPr>
        <p:txBody>
          <a:bodyPr/>
          <a:lstStyle/>
          <a:p>
            <a:pPr marL="0" indent="0">
              <a:spcBef>
                <a:spcPts val="0"/>
              </a:spcBef>
              <a:buNone/>
            </a:pPr>
            <a:r>
              <a:rPr lang="en-GB" sz="1400" b="1" u="sng" dirty="0">
                <a:solidFill>
                  <a:srgbClr val="00ADC6"/>
                </a:solidFill>
                <a:effectLst/>
                <a:latin typeface="+mn-lt"/>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JCVI advice: COVID-19 vaccines for autumn 2022, 15 August 2022</a:t>
            </a:r>
            <a:endParaRPr lang="en-GB" sz="1400" b="1" dirty="0">
              <a:solidFill>
                <a:srgbClr val="00ADC6"/>
              </a:solidFill>
              <a:effectLst/>
              <a:latin typeface="+mn-lt"/>
              <a:ea typeface="Times New Roman" panose="02020603050405020304" pitchFamily="18" charset="0"/>
            </a:endParaRPr>
          </a:p>
          <a:p>
            <a:pPr>
              <a:lnSpc>
                <a:spcPts val="1800"/>
              </a:lnSpc>
              <a:spcBef>
                <a:spcPts val="0"/>
              </a:spcBef>
            </a:pPr>
            <a:r>
              <a:rPr lang="en-GB" sz="1400" dirty="0">
                <a:solidFill>
                  <a:srgbClr val="0A0A0A"/>
                </a:solidFill>
                <a:effectLst/>
                <a:latin typeface="+mn-lt"/>
                <a:ea typeface="Times New Roman" panose="02020603050405020304" pitchFamily="18" charset="0"/>
              </a:rPr>
              <a:t>This statement sets out advice from the JCVI on the use of COVID-19 vaccines during the autumn 2022 vaccination programme, including principles for vaccine deployment, following review of the vaccine products which may be available for use at this time.</a:t>
            </a:r>
          </a:p>
          <a:p>
            <a:pPr>
              <a:lnSpc>
                <a:spcPts val="1800"/>
              </a:lnSpc>
              <a:spcBef>
                <a:spcPts val="0"/>
              </a:spcBef>
            </a:pPr>
            <a:endParaRPr lang="en-GB" sz="1400" dirty="0">
              <a:latin typeface="+mn-lt"/>
              <a:ea typeface="Times New Roman" panose="02020603050405020304" pitchFamily="18" charset="0"/>
            </a:endParaRPr>
          </a:p>
          <a:p>
            <a:pPr marL="0" indent="0" algn="l">
              <a:lnSpc>
                <a:spcPct val="100000"/>
              </a:lnSpc>
              <a:spcBef>
                <a:spcPts val="0"/>
              </a:spcBef>
              <a:buNone/>
            </a:pPr>
            <a:r>
              <a:rPr lang="en-GB" sz="1400" b="1" i="0" u="sng" dirty="0">
                <a:solidFill>
                  <a:srgbClr val="00ADC6"/>
                </a:solidFill>
                <a:effectLst/>
                <a:latin typeface="arial" panose="020B0604020202020204" pitchFamily="34" charset="0"/>
                <a:hlinkClick r:id="rId4">
                  <a:extLst>
                    <a:ext uri="{A12FA001-AC4F-418D-AE19-62706E023703}">
                      <ahyp:hlinkClr xmlns:ahyp="http://schemas.microsoft.com/office/drawing/2018/hyperlinkcolor" val="tx"/>
                    </a:ext>
                  </a:extLst>
                </a:hlinkClick>
              </a:rPr>
              <a:t>COVID-19: the green book, chapter 14a, updated</a:t>
            </a:r>
            <a:endParaRPr lang="en-GB" sz="1400" b="1" i="0" dirty="0">
              <a:solidFill>
                <a:srgbClr val="00ADC6"/>
              </a:solidFill>
              <a:effectLst/>
              <a:latin typeface="lora" pitchFamily="2" charset="0"/>
            </a:endParaRPr>
          </a:p>
          <a:p>
            <a:pPr algn="l">
              <a:lnSpc>
                <a:spcPct val="100000"/>
              </a:lnSpc>
              <a:spcBef>
                <a:spcPts val="0"/>
              </a:spcBef>
            </a:pPr>
            <a:r>
              <a:rPr lang="en-GB" sz="1400" b="0" i="0" dirty="0">
                <a:solidFill>
                  <a:srgbClr val="0A0A0A"/>
                </a:solidFill>
                <a:effectLst/>
                <a:latin typeface="arial" panose="020B0604020202020204" pitchFamily="34" charset="0"/>
              </a:rPr>
              <a:t>This chapter has been updated to include information on the autumn programme and variant vaccines, and further clarification of information on revaccination and capillary leak syndrome.</a:t>
            </a:r>
          </a:p>
          <a:p>
            <a:pPr marL="0" indent="0">
              <a:lnSpc>
                <a:spcPts val="1800"/>
              </a:lnSpc>
              <a:spcBef>
                <a:spcPts val="0"/>
              </a:spcBef>
              <a:buNone/>
            </a:pPr>
            <a:endParaRPr lang="en-GB" sz="1400" b="1" u="sng" dirty="0">
              <a:solidFill>
                <a:srgbClr val="000000"/>
              </a:solidFill>
              <a:latin typeface="+mn-lt"/>
              <a:hlinkClick r:id="rId5">
                <a:extLst>
                  <a:ext uri="{A12FA001-AC4F-418D-AE19-62706E023703}">
                    <ahyp:hlinkClr xmlns:ahyp="http://schemas.microsoft.com/office/drawing/2018/hyperlinkcolor" val="tx"/>
                  </a:ext>
                </a:extLst>
              </a:hlinkClick>
            </a:endParaRPr>
          </a:p>
          <a:p>
            <a:pPr marL="0" indent="0">
              <a:lnSpc>
                <a:spcPts val="1800"/>
              </a:lnSpc>
              <a:spcBef>
                <a:spcPts val="0"/>
              </a:spcBef>
              <a:buNone/>
            </a:pPr>
            <a:r>
              <a:rPr lang="en-GB" sz="1400" b="1" u="sng" dirty="0">
                <a:solidFill>
                  <a:srgbClr val="00ADC6"/>
                </a:solidFill>
                <a:effectLst/>
                <a:latin typeface="+mn-lt"/>
                <a:hlinkClick r:id="rId5">
                  <a:extLst>
                    <a:ext uri="{A12FA001-AC4F-418D-AE19-62706E023703}">
                      <ahyp:hlinkClr xmlns:ahyp="http://schemas.microsoft.com/office/drawing/2018/hyperlinkcolor" val="tx"/>
                    </a:ext>
                  </a:extLst>
                </a:hlinkClick>
              </a:rPr>
              <a:t>Smallpox and monkeypox: the green book, chapter 29, updated</a:t>
            </a:r>
            <a:endParaRPr lang="en-GB" sz="1400" b="1" u="sng" dirty="0">
              <a:solidFill>
                <a:srgbClr val="00ADC6"/>
              </a:solidFill>
              <a:latin typeface="+mn-lt"/>
            </a:endParaRPr>
          </a:p>
          <a:p>
            <a:pPr marL="0" indent="0">
              <a:lnSpc>
                <a:spcPts val="1800"/>
              </a:lnSpc>
              <a:spcBef>
                <a:spcPts val="0"/>
              </a:spcBef>
              <a:buNone/>
            </a:pPr>
            <a:r>
              <a:rPr lang="en-GB" sz="1400" b="0" dirty="0">
                <a:solidFill>
                  <a:srgbClr val="0A0A0A"/>
                </a:solidFill>
                <a:effectLst/>
                <a:latin typeface="+mn-lt"/>
              </a:rPr>
              <a:t>Updated with option to use the deltoid area for intradermal administration of the vaccine.</a:t>
            </a:r>
          </a:p>
          <a:p>
            <a:pPr marL="0" indent="0">
              <a:lnSpc>
                <a:spcPts val="1800"/>
              </a:lnSpc>
              <a:spcBef>
                <a:spcPts val="0"/>
              </a:spcBef>
              <a:buNone/>
            </a:pPr>
            <a:endParaRPr lang="en-GB" sz="1400" b="1" dirty="0">
              <a:solidFill>
                <a:srgbClr val="00ADC6"/>
              </a:solidFill>
              <a:effectLst/>
              <a:latin typeface="+mn-lt"/>
            </a:endParaRPr>
          </a:p>
          <a:p>
            <a:pPr marL="0" indent="0" algn="l">
              <a:lnSpc>
                <a:spcPct val="100000"/>
              </a:lnSpc>
              <a:spcBef>
                <a:spcPts val="0"/>
              </a:spcBef>
              <a:buNone/>
            </a:pPr>
            <a:r>
              <a:rPr lang="en-GB" sz="1400" b="1" u="sng" dirty="0">
                <a:solidFill>
                  <a:srgbClr val="00ADC6"/>
                </a:solidFill>
                <a:effectLst/>
                <a:latin typeface="+mn-lt"/>
                <a:hlinkClick r:id="rId6">
                  <a:extLst>
                    <a:ext uri="{A12FA001-AC4F-418D-AE19-62706E023703}">
                      <ahyp:hlinkClr xmlns:ahyp="http://schemas.microsoft.com/office/drawing/2018/hyperlinkcolor" val="tx"/>
                    </a:ext>
                  </a:extLst>
                </a:hlinkClick>
              </a:rPr>
              <a:t>BBC Health News: UK to offer mini dose of monkeypox jab amid low stocks</a:t>
            </a:r>
            <a:endParaRPr lang="en-GB" sz="1400" b="1" dirty="0">
              <a:solidFill>
                <a:srgbClr val="00ADC6"/>
              </a:solidFill>
              <a:effectLst/>
              <a:latin typeface="+mn-lt"/>
            </a:endParaRPr>
          </a:p>
          <a:p>
            <a:pPr algn="l">
              <a:lnSpc>
                <a:spcPct val="100000"/>
              </a:lnSpc>
              <a:spcBef>
                <a:spcPts val="0"/>
              </a:spcBef>
            </a:pPr>
            <a:r>
              <a:rPr lang="en-GB" sz="1400" b="0" dirty="0">
                <a:solidFill>
                  <a:srgbClr val="0A0A0A"/>
                </a:solidFill>
                <a:effectLst/>
                <a:latin typeface="+mn-lt"/>
              </a:rPr>
              <a:t>Three NHS sites are set to begin a pilot offering eligible patients smaller doses of monkeypox vaccine (0.1ml vs usual 0.5ml dose) amid global shortages. Fractional dosing approach has been authorised in the US &amp; EU to maximise the number of doses without compromising protection.</a:t>
            </a:r>
          </a:p>
          <a:p>
            <a:pPr marL="0" indent="0">
              <a:lnSpc>
                <a:spcPct val="100000"/>
              </a:lnSpc>
              <a:spcBef>
                <a:spcPts val="0"/>
              </a:spcBef>
              <a:buNone/>
            </a:pPr>
            <a:endParaRPr lang="en-GB" sz="1400" b="1" u="sng" dirty="0">
              <a:solidFill>
                <a:srgbClr val="00ADC6"/>
              </a:solidFill>
              <a:effectLst/>
              <a:latin typeface="+mn-lt"/>
              <a:ea typeface="Times New Roman" panose="02020603050405020304" pitchFamily="18" charset="0"/>
              <a:hlinkClick r:id="rId7">
                <a:extLst>
                  <a:ext uri="{A12FA001-AC4F-418D-AE19-62706E023703}">
                    <ahyp:hlinkClr xmlns:ahyp="http://schemas.microsoft.com/office/drawing/2018/hyperlinkcolor" val="tx"/>
                  </a:ext>
                </a:extLst>
              </a:hlinkClick>
            </a:endParaRPr>
          </a:p>
          <a:p>
            <a:pPr marL="0" indent="0">
              <a:lnSpc>
                <a:spcPct val="100000"/>
              </a:lnSpc>
              <a:spcBef>
                <a:spcPts val="0"/>
              </a:spcBef>
              <a:buNone/>
            </a:pPr>
            <a:r>
              <a:rPr lang="en-GB" sz="1400" b="1" u="sng" dirty="0">
                <a:solidFill>
                  <a:srgbClr val="00ADC6"/>
                </a:solidFill>
                <a:effectLst/>
                <a:latin typeface="+mn-lt"/>
                <a:ea typeface="Times New Roman" panose="02020603050405020304" pitchFamily="18" charset="0"/>
                <a:hlinkClick r:id="rId7">
                  <a:extLst>
                    <a:ext uri="{A12FA001-AC4F-418D-AE19-62706E023703}">
                      <ahyp:hlinkClr xmlns:ahyp="http://schemas.microsoft.com/office/drawing/2018/hyperlinkcolor" val="tx"/>
                    </a:ext>
                  </a:extLst>
                </a:hlinkClick>
              </a:rPr>
              <a:t>DTB select: Safety update: pregabalin during pregnancy</a:t>
            </a:r>
            <a:endParaRPr lang="en-GB" sz="1400" b="1" dirty="0">
              <a:solidFill>
                <a:srgbClr val="00ADC6"/>
              </a:solidFill>
              <a:effectLst/>
              <a:latin typeface="+mn-lt"/>
              <a:ea typeface="Times New Roman" panose="02020603050405020304" pitchFamily="18" charset="0"/>
            </a:endParaRPr>
          </a:p>
          <a:p>
            <a:pPr>
              <a:lnSpc>
                <a:spcPct val="100000"/>
              </a:lnSpc>
              <a:spcBef>
                <a:spcPts val="0"/>
              </a:spcBef>
            </a:pPr>
            <a:r>
              <a:rPr lang="en-GB" sz="1400" dirty="0">
                <a:solidFill>
                  <a:srgbClr val="0A0A0A"/>
                </a:solidFill>
                <a:effectLst/>
                <a:latin typeface="+mn-lt"/>
                <a:ea typeface="Times New Roman" panose="02020603050405020304" pitchFamily="18" charset="0"/>
              </a:rPr>
              <a:t>Summary and context is provided on MHRA advice on the safety of pregabalin during pregnancy following the publication of new safety data.</a:t>
            </a:r>
          </a:p>
          <a:p>
            <a:pPr marL="0" indent="0">
              <a:lnSpc>
                <a:spcPct val="100000"/>
              </a:lnSpc>
              <a:spcBef>
                <a:spcPts val="0"/>
              </a:spcBef>
              <a:buNone/>
            </a:pPr>
            <a:endParaRPr lang="en-GB" sz="1400" dirty="0">
              <a:effectLst/>
              <a:latin typeface="+mn-lt"/>
              <a:ea typeface="Times New Roman" panose="02020603050405020304" pitchFamily="18" charset="0"/>
            </a:endParaRPr>
          </a:p>
          <a:p>
            <a:pPr marL="0" indent="0">
              <a:lnSpc>
                <a:spcPct val="100000"/>
              </a:lnSpc>
              <a:spcBef>
                <a:spcPts val="0"/>
              </a:spcBef>
              <a:buNone/>
            </a:pPr>
            <a:r>
              <a:rPr lang="en-GB" sz="1400" b="1" u="sng" dirty="0">
                <a:solidFill>
                  <a:srgbClr val="00ADC6"/>
                </a:solidFill>
                <a:effectLst/>
                <a:latin typeface="+mn-lt"/>
                <a:ea typeface="Times New Roman" panose="02020603050405020304" pitchFamily="18" charset="0"/>
                <a:hlinkClick r:id="rId8">
                  <a:extLst>
                    <a:ext uri="{A12FA001-AC4F-418D-AE19-62706E023703}">
                      <ahyp:hlinkClr xmlns:ahyp="http://schemas.microsoft.com/office/drawing/2018/hyperlinkcolor" val="tx"/>
                    </a:ext>
                  </a:extLst>
                </a:hlinkClick>
              </a:rPr>
              <a:t>DTB Select: Safety update: metformin and vitamin B12</a:t>
            </a:r>
            <a:endParaRPr lang="en-GB" sz="1400" b="1" dirty="0">
              <a:solidFill>
                <a:srgbClr val="00ADC6"/>
              </a:solidFill>
              <a:effectLst/>
              <a:latin typeface="+mn-lt"/>
              <a:ea typeface="Times New Roman" panose="02020603050405020304" pitchFamily="18" charset="0"/>
            </a:endParaRPr>
          </a:p>
          <a:p>
            <a:pPr>
              <a:lnSpc>
                <a:spcPct val="100000"/>
              </a:lnSpc>
              <a:spcBef>
                <a:spcPts val="0"/>
              </a:spcBef>
            </a:pPr>
            <a:r>
              <a:rPr lang="en-GB" sz="1400" dirty="0">
                <a:solidFill>
                  <a:srgbClr val="0A0A0A"/>
                </a:solidFill>
                <a:effectLst/>
                <a:latin typeface="+mn-lt"/>
                <a:ea typeface="Times New Roman" panose="02020603050405020304" pitchFamily="18" charset="0"/>
              </a:rPr>
              <a:t>Summary and context is provided on MHRA advice on monitoring vitamin B12 levels in people taking metformin.</a:t>
            </a:r>
          </a:p>
          <a:p>
            <a:pPr marL="0" indent="0">
              <a:lnSpc>
                <a:spcPct val="100000"/>
              </a:lnSpc>
              <a:spcBef>
                <a:spcPts val="0"/>
              </a:spcBef>
              <a:buNone/>
            </a:pPr>
            <a:endParaRPr lang="en-GB" sz="1400" b="1" u="sng" dirty="0">
              <a:solidFill>
                <a:srgbClr val="0A0A0A"/>
              </a:solidFill>
              <a:latin typeface="+mn-lt"/>
              <a:ea typeface="Times New Roman" panose="02020603050405020304" pitchFamily="18" charset="0"/>
              <a:hlinkClick r:id="rId9">
                <a:extLst>
                  <a:ext uri="{A12FA001-AC4F-418D-AE19-62706E023703}">
                    <ahyp:hlinkClr xmlns:ahyp="http://schemas.microsoft.com/office/drawing/2018/hyperlinkcolor" val="tx"/>
                  </a:ext>
                </a:extLst>
              </a:hlinkClick>
            </a:endParaRPr>
          </a:p>
          <a:p>
            <a:pPr>
              <a:lnSpc>
                <a:spcPts val="1800"/>
              </a:lnSpc>
              <a:spcBef>
                <a:spcPts val="0"/>
              </a:spcBef>
            </a:pPr>
            <a:endParaRPr lang="en-GB" sz="1400" b="0" i="0" u="sng" dirty="0">
              <a:solidFill>
                <a:srgbClr val="000000"/>
              </a:solidFill>
              <a:latin typeface="+mn-lt"/>
              <a:hlinkClick r:id="rId10">
                <a:extLst>
                  <a:ext uri="{A12FA001-AC4F-418D-AE19-62706E023703}">
                    <ahyp:hlinkClr xmlns:ahyp="http://schemas.microsoft.com/office/drawing/2018/hyperlinkcolor" val="tx"/>
                  </a:ext>
                </a:extLst>
              </a:hlinkClick>
            </a:endParaRPr>
          </a:p>
          <a:p>
            <a:pPr>
              <a:lnSpc>
                <a:spcPts val="1800"/>
              </a:lnSpc>
              <a:spcBef>
                <a:spcPts val="0"/>
              </a:spcBef>
            </a:pPr>
            <a:endParaRPr lang="en-GB" sz="1400" dirty="0">
              <a:solidFill>
                <a:srgbClr val="0A0A0A"/>
              </a:solidFill>
              <a:effectLst/>
              <a:latin typeface="+mn-lt"/>
              <a:ea typeface="Times New Roman" panose="02020603050405020304" pitchFamily="18" charset="0"/>
            </a:endParaRPr>
          </a:p>
          <a:p>
            <a:pPr>
              <a:lnSpc>
                <a:spcPts val="1800"/>
              </a:lnSpc>
              <a:spcBef>
                <a:spcPts val="0"/>
              </a:spcBef>
            </a:pPr>
            <a:endParaRPr lang="en-GB" sz="1400" dirty="0">
              <a:solidFill>
                <a:srgbClr val="0A0A0A"/>
              </a:solidFill>
              <a:latin typeface="+mn-lt"/>
              <a:ea typeface="Times New Roman" panose="02020603050405020304" pitchFamily="18" charset="0"/>
            </a:endParaRPr>
          </a:p>
          <a:p>
            <a:pPr>
              <a:lnSpc>
                <a:spcPts val="1800"/>
              </a:lnSpc>
              <a:spcBef>
                <a:spcPts val="0"/>
              </a:spcBef>
            </a:pPr>
            <a:endParaRPr lang="en-GB" sz="1400" dirty="0">
              <a:solidFill>
                <a:srgbClr val="0A0A0A"/>
              </a:solidFill>
              <a:effectLst/>
              <a:latin typeface="+mn-lt"/>
              <a:ea typeface="Times New Roman" panose="02020603050405020304" pitchFamily="18" charset="0"/>
            </a:endParaRPr>
          </a:p>
          <a:p>
            <a:pPr marL="0" indent="0">
              <a:lnSpc>
                <a:spcPct val="100000"/>
              </a:lnSpc>
              <a:spcBef>
                <a:spcPts val="0"/>
              </a:spcBef>
              <a:buNone/>
            </a:pPr>
            <a:endParaRPr lang="en-GB" sz="1600" dirty="0">
              <a:effectLst/>
              <a:latin typeface="+mn-lt"/>
              <a:ea typeface="Times New Roman" panose="02020603050405020304" pitchFamily="18" charset="0"/>
            </a:endParaRPr>
          </a:p>
        </p:txBody>
      </p:sp>
      <p:sp>
        <p:nvSpPr>
          <p:cNvPr id="9" name="Content Placeholder 2">
            <a:extLst>
              <a:ext uri="{FF2B5EF4-FFF2-40B4-BE49-F238E27FC236}">
                <a16:creationId xmlns:a16="http://schemas.microsoft.com/office/drawing/2014/main" id="{1453FFB6-BCA3-41B5-A5B8-09BC61DEDEC7}"/>
              </a:ext>
            </a:extLst>
          </p:cNvPr>
          <p:cNvSpPr txBox="1">
            <a:spLocks/>
          </p:cNvSpPr>
          <p:nvPr/>
        </p:nvSpPr>
        <p:spPr>
          <a:xfrm>
            <a:off x="459365" y="1025991"/>
            <a:ext cx="8502196" cy="5579462"/>
          </a:xfrm>
          <a:prstGeom prst="rect">
            <a:avLst/>
          </a:prstGeom>
        </p:spPr>
        <p:txBody>
          <a:bodyPr vert="horz" lIns="0" tIns="0" rIns="0" bIns="0" rtlCol="0" anchor="t" anchorCtr="0">
            <a:noAutofit/>
          </a:bodyPr>
          <a:lstStyle>
            <a:lvl1pPr marL="216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1pPr>
            <a:lvl2pPr marL="432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2pPr>
            <a:lvl3pPr marL="648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3pPr>
            <a:lvl4pPr marL="864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4pPr>
            <a:lvl5pPr marL="1080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GB" dirty="0"/>
          </a:p>
        </p:txBody>
      </p:sp>
    </p:spTree>
    <p:extLst>
      <p:ext uri="{BB962C8B-B14F-4D97-AF65-F5344CB8AC3E}">
        <p14:creationId xmlns:p14="http://schemas.microsoft.com/office/powerpoint/2010/main" val="2151402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9883" y="181258"/>
            <a:ext cx="8601094" cy="624228"/>
          </a:xfrm>
        </p:spPr>
        <p:txBody>
          <a:bodyPr/>
          <a:lstStyle/>
          <a:p>
            <a:pPr marL="342900" indent="-342900" algn="ctr"/>
            <a:r>
              <a:rPr lang="en-GB" altLang="en-US" sz="2800" dirty="0">
                <a:solidFill>
                  <a:srgbClr val="7030A0"/>
                </a:solidFill>
              </a:rPr>
              <a:t>National guidance, publications and resources </a:t>
            </a:r>
            <a:endParaRPr lang="en-GB" altLang="en-US" sz="2800" dirty="0"/>
          </a:p>
        </p:txBody>
      </p:sp>
      <p:sp>
        <p:nvSpPr>
          <p:cNvPr id="12291" name="Content Placeholder 2"/>
          <p:cNvSpPr>
            <a:spLocks noGrp="1"/>
          </p:cNvSpPr>
          <p:nvPr>
            <p:ph idx="1"/>
          </p:nvPr>
        </p:nvSpPr>
        <p:spPr>
          <a:xfrm>
            <a:off x="358781" y="1129800"/>
            <a:ext cx="8502196" cy="5475653"/>
          </a:xfrm>
        </p:spPr>
        <p:txBody>
          <a:bodyPr/>
          <a:lstStyle/>
          <a:p>
            <a:pPr marL="0" indent="0">
              <a:lnSpc>
                <a:spcPct val="100000"/>
              </a:lnSpc>
              <a:spcBef>
                <a:spcPts val="0"/>
              </a:spcBef>
              <a:buNone/>
            </a:pPr>
            <a:r>
              <a:rPr lang="en-GB" sz="1400" b="1" u="sng" dirty="0">
                <a:solidFill>
                  <a:srgbClr val="00ADC6"/>
                </a:solidFill>
                <a:latin typeface="+mn-lt"/>
                <a:ea typeface="Times New Roman" panose="02020603050405020304" pitchFamily="18" charset="0"/>
                <a:hlinkClick r:id="rId3">
                  <a:extLst>
                    <a:ext uri="{A12FA001-AC4F-418D-AE19-62706E023703}">
                      <ahyp:hlinkClr xmlns:ahyp="http://schemas.microsoft.com/office/drawing/2018/hyperlinkcolor" val="tx"/>
                    </a:ext>
                  </a:extLst>
                </a:hlinkClick>
              </a:rPr>
              <a:t>BMJ Clinical Review: </a:t>
            </a:r>
            <a:r>
              <a:rPr lang="en-GB" sz="1400" b="1" u="sng" dirty="0">
                <a:solidFill>
                  <a:srgbClr val="00ADC6"/>
                </a:solidFill>
                <a:effectLst/>
                <a:latin typeface="+mn-lt"/>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Covid-19 vaccination in pregnancy</a:t>
            </a:r>
            <a:endParaRPr lang="en-GB" sz="1400" b="1" dirty="0">
              <a:solidFill>
                <a:srgbClr val="00ADC6"/>
              </a:solidFill>
              <a:effectLst/>
              <a:latin typeface="+mn-lt"/>
              <a:ea typeface="Times New Roman" panose="02020603050405020304" pitchFamily="18" charset="0"/>
            </a:endParaRPr>
          </a:p>
          <a:p>
            <a:pPr>
              <a:lnSpc>
                <a:spcPts val="1800"/>
              </a:lnSpc>
              <a:spcBef>
                <a:spcPts val="0"/>
              </a:spcBef>
            </a:pPr>
            <a:r>
              <a:rPr lang="en-GB" sz="1400" dirty="0">
                <a:solidFill>
                  <a:srgbClr val="0A0A0A"/>
                </a:solidFill>
                <a:effectLst/>
                <a:latin typeface="+mn-lt"/>
                <a:ea typeface="Times New Roman" panose="02020603050405020304" pitchFamily="18" charset="0"/>
              </a:rPr>
              <a:t>This review examines the evidence supporting the effectiveness, immunogenicity, placental transfer, side effects, and perinatal outcomes of maternal covid-19 vaccination, and describes factors associated with vaccine hesitancy in pregnancy.</a:t>
            </a:r>
          </a:p>
          <a:p>
            <a:pPr marL="0" indent="0">
              <a:lnSpc>
                <a:spcPts val="1800"/>
              </a:lnSpc>
              <a:spcBef>
                <a:spcPts val="0"/>
              </a:spcBef>
              <a:buNone/>
            </a:pPr>
            <a:endParaRPr lang="en-GB" sz="1400" b="1" u="sng" dirty="0">
              <a:solidFill>
                <a:srgbClr val="0A0A0A"/>
              </a:solidFill>
              <a:latin typeface="+mn-lt"/>
              <a:hlinkClick r:id="rId4">
                <a:extLst>
                  <a:ext uri="{A12FA001-AC4F-418D-AE19-62706E023703}">
                    <ahyp:hlinkClr xmlns:ahyp="http://schemas.microsoft.com/office/drawing/2018/hyperlinkcolor" val="tx"/>
                  </a:ext>
                </a:extLst>
              </a:hlinkClick>
            </a:endParaRPr>
          </a:p>
          <a:p>
            <a:pPr marL="0" indent="0">
              <a:lnSpc>
                <a:spcPct val="100000"/>
              </a:lnSpc>
              <a:spcBef>
                <a:spcPts val="0"/>
              </a:spcBef>
              <a:buNone/>
            </a:pPr>
            <a:r>
              <a:rPr lang="en-GB" sz="1400" b="1" u="sng" dirty="0">
                <a:solidFill>
                  <a:srgbClr val="00ADC6"/>
                </a:solidFill>
                <a:latin typeface="+mn-lt"/>
                <a:hlinkClick r:id="rId4">
                  <a:extLst>
                    <a:ext uri="{A12FA001-AC4F-418D-AE19-62706E023703}">
                      <ahyp:hlinkClr xmlns:ahyp="http://schemas.microsoft.com/office/drawing/2018/hyperlinkcolor" val="tx"/>
                    </a:ext>
                  </a:extLst>
                </a:hlinkClick>
              </a:rPr>
              <a:t>BMJ Letter: opioid-free anaesthesia by total intravenous anaesthesia techniques may be alternative to remifentanil</a:t>
            </a:r>
            <a:endParaRPr lang="en-GB" sz="1400" b="1" dirty="0">
              <a:solidFill>
                <a:srgbClr val="00ADC6"/>
              </a:solidFill>
              <a:latin typeface="+mn-lt"/>
            </a:endParaRPr>
          </a:p>
          <a:p>
            <a:pPr>
              <a:lnSpc>
                <a:spcPct val="100000"/>
              </a:lnSpc>
              <a:spcBef>
                <a:spcPts val="0"/>
              </a:spcBef>
            </a:pPr>
            <a:r>
              <a:rPr lang="en-GB" sz="1400" dirty="0">
                <a:solidFill>
                  <a:srgbClr val="0A0A0A"/>
                </a:solidFill>
                <a:latin typeface="+mn-lt"/>
              </a:rPr>
              <a:t>In response to editorial which mentions national shortage of remifentanil (RM), letter highlights that it is possible to set up opioid-free anaesthesia, deliverable by total IV anaesthesia techniques, without IV RM (or any other opioid) &amp; this may improve postop pain management.</a:t>
            </a:r>
          </a:p>
          <a:p>
            <a:pPr>
              <a:lnSpc>
                <a:spcPct val="100000"/>
              </a:lnSpc>
              <a:spcBef>
                <a:spcPts val="0"/>
              </a:spcBef>
            </a:pPr>
            <a:endParaRPr lang="en-GB" sz="1400" dirty="0">
              <a:solidFill>
                <a:srgbClr val="0A0A0A"/>
              </a:solidFill>
              <a:latin typeface="+mn-lt"/>
            </a:endParaRPr>
          </a:p>
          <a:p>
            <a:pPr marL="0" indent="0">
              <a:lnSpc>
                <a:spcPct val="100000"/>
              </a:lnSpc>
              <a:spcBef>
                <a:spcPts val="0"/>
              </a:spcBef>
              <a:buNone/>
            </a:pPr>
            <a:r>
              <a:rPr lang="en-GB" sz="1400" b="1" dirty="0">
                <a:solidFill>
                  <a:srgbClr val="00ADC6"/>
                </a:solidFill>
                <a:latin typeface="+mn-lt"/>
                <a:hlinkClick r:id="rId5">
                  <a:extLst>
                    <a:ext uri="{A12FA001-AC4F-418D-AE19-62706E023703}">
                      <ahyp:hlinkClr xmlns:ahyp="http://schemas.microsoft.com/office/drawing/2018/hyperlinkcolor" val="tx"/>
                    </a:ext>
                  </a:extLst>
                </a:hlinkClick>
              </a:rPr>
              <a:t>HSIB: </a:t>
            </a:r>
            <a:r>
              <a:rPr lang="en-GB" sz="1400" b="1" i="0" dirty="0">
                <a:solidFill>
                  <a:srgbClr val="00ADC6"/>
                </a:solidFill>
                <a:effectLst/>
                <a:latin typeface="+mn-lt"/>
                <a:hlinkClick r:id="rId5">
                  <a:extLst>
                    <a:ext uri="{A12FA001-AC4F-418D-AE19-62706E023703}">
                      <ahyp:hlinkClr xmlns:ahyp="http://schemas.microsoft.com/office/drawing/2018/hyperlinkcolor" val="tx"/>
                    </a:ext>
                  </a:extLst>
                </a:hlinkClick>
              </a:rPr>
              <a:t>The use of an appropriate flush fluid with arterial lines</a:t>
            </a:r>
            <a:endParaRPr lang="en-GB" sz="1400" b="1" i="0" dirty="0">
              <a:solidFill>
                <a:srgbClr val="00ADC6"/>
              </a:solidFill>
              <a:effectLst/>
              <a:latin typeface="+mn-lt"/>
            </a:endParaRPr>
          </a:p>
          <a:p>
            <a:pPr>
              <a:lnSpc>
                <a:spcPct val="100000"/>
              </a:lnSpc>
              <a:spcBef>
                <a:spcPts val="0"/>
              </a:spcBef>
            </a:pPr>
            <a:r>
              <a:rPr lang="en-GB" sz="1400" b="0" i="0" dirty="0">
                <a:solidFill>
                  <a:srgbClr val="0A0A0A"/>
                </a:solidFill>
                <a:effectLst/>
                <a:latin typeface="+mn-lt"/>
              </a:rPr>
              <a:t>Focus is risk of glucose being used as a ‘flush fluid’ instead of saline. The investigation aims to demonstrate the risk associated with the set-up of the arterial monitoring line and the use of correct flush fluid, as well as improve care for patients across the NHS.</a:t>
            </a:r>
          </a:p>
          <a:p>
            <a:pPr>
              <a:lnSpc>
                <a:spcPct val="100000"/>
              </a:lnSpc>
              <a:spcBef>
                <a:spcPts val="0"/>
              </a:spcBef>
            </a:pPr>
            <a:endParaRPr lang="en-GB" sz="1400" b="0" i="0" dirty="0">
              <a:solidFill>
                <a:srgbClr val="0A0A0A"/>
              </a:solidFill>
              <a:effectLst/>
              <a:latin typeface="+mn-lt"/>
            </a:endParaRPr>
          </a:p>
          <a:p>
            <a:pPr marL="0" indent="0" algn="l">
              <a:lnSpc>
                <a:spcPct val="100000"/>
              </a:lnSpc>
              <a:spcBef>
                <a:spcPts val="0"/>
              </a:spcBef>
              <a:buNone/>
            </a:pPr>
            <a:r>
              <a:rPr lang="en-GB" sz="1400" b="1" u="sng" dirty="0">
                <a:solidFill>
                  <a:srgbClr val="00ADC6"/>
                </a:solidFill>
                <a:latin typeface="+mn-lt"/>
                <a:hlinkClick r:id="rId6">
                  <a:extLst>
                    <a:ext uri="{A12FA001-AC4F-418D-AE19-62706E023703}">
                      <ahyp:hlinkClr xmlns:ahyp="http://schemas.microsoft.com/office/drawing/2018/hyperlinkcolor" val="tx"/>
                    </a:ext>
                  </a:extLst>
                </a:hlinkClick>
              </a:rPr>
              <a:t>HSIB: </a:t>
            </a:r>
            <a:r>
              <a:rPr lang="en-GB" sz="1400" b="1" u="sng" dirty="0">
                <a:solidFill>
                  <a:srgbClr val="00ADC6"/>
                </a:solidFill>
                <a:effectLst/>
                <a:latin typeface="+mn-lt"/>
                <a:hlinkClick r:id="rId6">
                  <a:extLst>
                    <a:ext uri="{A12FA001-AC4F-418D-AE19-62706E023703}">
                      <ahyp:hlinkClr xmlns:ahyp="http://schemas.microsoft.com/office/drawing/2018/hyperlinkcolor" val="tx"/>
                    </a:ext>
                  </a:extLst>
                </a:hlinkClick>
              </a:rPr>
              <a:t>Management of preterm labour and birth of twins</a:t>
            </a:r>
            <a:endParaRPr lang="en-GB" sz="1400" b="1" u="sng" dirty="0">
              <a:solidFill>
                <a:srgbClr val="00ADC6"/>
              </a:solidFill>
              <a:effectLst/>
              <a:latin typeface="+mn-lt"/>
            </a:endParaRPr>
          </a:p>
          <a:p>
            <a:pPr marL="0" indent="0" algn="l">
              <a:lnSpc>
                <a:spcPct val="100000"/>
              </a:lnSpc>
              <a:spcBef>
                <a:spcPts val="0"/>
              </a:spcBef>
              <a:buNone/>
            </a:pPr>
            <a:r>
              <a:rPr lang="en-GB" sz="1400" b="0" dirty="0">
                <a:solidFill>
                  <a:srgbClr val="0A0A0A"/>
                </a:solidFill>
                <a:effectLst/>
                <a:latin typeface="+mn-lt"/>
              </a:rPr>
              <a:t>Investigation identified several findings to explain experience of the mother in reference event, including lack of scientific evidence or specific guidelines and the uncertainty associated with the clinical decision making relevant to preterm labour and birth of twins.</a:t>
            </a:r>
          </a:p>
          <a:p>
            <a:pPr marL="0" indent="0">
              <a:lnSpc>
                <a:spcPct val="100000"/>
              </a:lnSpc>
              <a:spcBef>
                <a:spcPts val="0"/>
              </a:spcBef>
              <a:buNone/>
            </a:pPr>
            <a:endParaRPr lang="en-GB" sz="1400" dirty="0">
              <a:solidFill>
                <a:srgbClr val="0A0A0A"/>
              </a:solidFill>
              <a:latin typeface="+mn-lt"/>
              <a:ea typeface="Times New Roman" panose="02020603050405020304" pitchFamily="18" charset="0"/>
            </a:endParaRPr>
          </a:p>
          <a:p>
            <a:pPr marL="0" indent="0">
              <a:spcBef>
                <a:spcPts val="0"/>
              </a:spcBef>
              <a:buNone/>
            </a:pPr>
            <a:r>
              <a:rPr lang="en-GB" sz="1400" b="1" u="sng" dirty="0">
                <a:solidFill>
                  <a:srgbClr val="00ADC6"/>
                </a:solidFill>
                <a:effectLst/>
                <a:latin typeface="+mn-lt"/>
                <a:ea typeface="Times New Roman" panose="02020603050405020304" pitchFamily="18" charset="0"/>
                <a:hlinkClick r:id="rId7">
                  <a:extLst>
                    <a:ext uri="{A12FA001-AC4F-418D-AE19-62706E023703}">
                      <ahyp:hlinkClr xmlns:ahyp="http://schemas.microsoft.com/office/drawing/2018/hyperlinkcolor" val="tx"/>
                    </a:ext>
                  </a:extLst>
                </a:hlinkClick>
              </a:rPr>
              <a:t>BBC Health News: Some antidepressants may make heatwave challenging</a:t>
            </a:r>
            <a:endParaRPr lang="en-GB" sz="1400" b="1" dirty="0">
              <a:solidFill>
                <a:srgbClr val="00ADC6"/>
              </a:solidFill>
              <a:effectLst/>
              <a:latin typeface="+mn-lt"/>
              <a:ea typeface="Times New Roman" panose="02020603050405020304" pitchFamily="18" charset="0"/>
            </a:endParaRPr>
          </a:p>
          <a:p>
            <a:pPr>
              <a:lnSpc>
                <a:spcPts val="1800"/>
              </a:lnSpc>
              <a:spcBef>
                <a:spcPts val="0"/>
              </a:spcBef>
            </a:pPr>
            <a:r>
              <a:rPr lang="en-GB" sz="1400" dirty="0">
                <a:solidFill>
                  <a:srgbClr val="000000"/>
                </a:solidFill>
                <a:effectLst/>
                <a:latin typeface="+mn-lt"/>
                <a:ea typeface="Times New Roman" panose="02020603050405020304" pitchFamily="18" charset="0"/>
              </a:rPr>
              <a:t>Article notes the risk of photosensitivity for antipsychotics antidepressants may be increased during the current heatwave. It provides advice for patients including; using high factor sunscreen, drinking plenty of water, wearing loose clothing and keeping curtains/windows closed.</a:t>
            </a:r>
          </a:p>
          <a:p>
            <a:pPr>
              <a:lnSpc>
                <a:spcPts val="1800"/>
              </a:lnSpc>
              <a:spcBef>
                <a:spcPts val="0"/>
              </a:spcBef>
            </a:pPr>
            <a:endParaRPr lang="en-GB" sz="1800" dirty="0">
              <a:solidFill>
                <a:srgbClr val="000000"/>
              </a:solidFill>
              <a:latin typeface="+mn-lt"/>
              <a:ea typeface="Times New Roman" panose="02020603050405020304" pitchFamily="18" charset="0"/>
            </a:endParaRPr>
          </a:p>
          <a:p>
            <a:pPr>
              <a:lnSpc>
                <a:spcPts val="1800"/>
              </a:lnSpc>
              <a:spcBef>
                <a:spcPts val="0"/>
              </a:spcBef>
            </a:pPr>
            <a:endParaRPr lang="en-GB" sz="1800" dirty="0">
              <a:solidFill>
                <a:srgbClr val="000000"/>
              </a:solidFill>
              <a:effectLst/>
              <a:latin typeface="+mn-lt"/>
              <a:ea typeface="Times New Roman" panose="02020603050405020304" pitchFamily="18" charset="0"/>
            </a:endParaRPr>
          </a:p>
          <a:p>
            <a:pPr>
              <a:lnSpc>
                <a:spcPts val="1800"/>
              </a:lnSpc>
              <a:spcBef>
                <a:spcPts val="0"/>
              </a:spcBef>
            </a:pPr>
            <a:endParaRPr lang="en-GB" sz="1800" dirty="0">
              <a:solidFill>
                <a:srgbClr val="000000"/>
              </a:solidFill>
              <a:effectLst/>
              <a:latin typeface="+mn-lt"/>
              <a:ea typeface="Times New Roman" panose="02020603050405020304" pitchFamily="18" charset="0"/>
            </a:endParaRPr>
          </a:p>
          <a:p>
            <a:pPr marL="0" indent="0">
              <a:lnSpc>
                <a:spcPts val="1800"/>
              </a:lnSpc>
              <a:spcBef>
                <a:spcPts val="0"/>
              </a:spcBef>
              <a:buNone/>
            </a:pPr>
            <a:endParaRPr lang="en-GB" sz="1800" dirty="0">
              <a:effectLst/>
              <a:latin typeface="+mn-lt"/>
              <a:ea typeface="Times New Roman" panose="02020603050405020304" pitchFamily="18" charset="0"/>
            </a:endParaRPr>
          </a:p>
          <a:p>
            <a:pPr marL="0" indent="0">
              <a:lnSpc>
                <a:spcPct val="100000"/>
              </a:lnSpc>
              <a:spcBef>
                <a:spcPts val="0"/>
              </a:spcBef>
              <a:buNone/>
            </a:pPr>
            <a:endParaRPr lang="en-GB" sz="1600" dirty="0">
              <a:effectLst/>
              <a:latin typeface="+mn-lt"/>
              <a:ea typeface="Times New Roman" panose="02020603050405020304" pitchFamily="18" charset="0"/>
            </a:endParaRPr>
          </a:p>
        </p:txBody>
      </p:sp>
      <p:sp>
        <p:nvSpPr>
          <p:cNvPr id="9" name="Content Placeholder 2">
            <a:extLst>
              <a:ext uri="{FF2B5EF4-FFF2-40B4-BE49-F238E27FC236}">
                <a16:creationId xmlns:a16="http://schemas.microsoft.com/office/drawing/2014/main" id="{1453FFB6-BCA3-41B5-A5B8-09BC61DEDEC7}"/>
              </a:ext>
            </a:extLst>
          </p:cNvPr>
          <p:cNvSpPr txBox="1">
            <a:spLocks/>
          </p:cNvSpPr>
          <p:nvPr/>
        </p:nvSpPr>
        <p:spPr>
          <a:xfrm>
            <a:off x="320902" y="999359"/>
            <a:ext cx="8502196" cy="5579462"/>
          </a:xfrm>
          <a:prstGeom prst="rect">
            <a:avLst/>
          </a:prstGeom>
        </p:spPr>
        <p:txBody>
          <a:bodyPr vert="horz" lIns="0" tIns="0" rIns="0" bIns="0" rtlCol="0" anchor="t" anchorCtr="0">
            <a:noAutofit/>
          </a:bodyPr>
          <a:lstStyle>
            <a:lvl1pPr marL="216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1pPr>
            <a:lvl2pPr marL="432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2pPr>
            <a:lvl3pPr marL="648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3pPr>
            <a:lvl4pPr marL="864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4pPr>
            <a:lvl5pPr marL="1080000" indent="-216000" algn="l" defTabSz="216000" rtl="0" eaLnBrk="1" latinLnBrk="0" hangingPunct="1">
              <a:lnSpc>
                <a:spcPts val="2400"/>
              </a:lnSpc>
              <a:spcBef>
                <a:spcPts val="1200"/>
              </a:spcBef>
              <a:buClr>
                <a:schemeClr val="accent1"/>
              </a:buClr>
              <a:buFont typeface="Arial" pitchFamily="34" charset="0"/>
              <a:buChar char="•"/>
              <a:defRPr sz="2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GB" dirty="0"/>
          </a:p>
        </p:txBody>
      </p:sp>
    </p:spTree>
    <p:extLst>
      <p:ext uri="{BB962C8B-B14F-4D97-AF65-F5344CB8AC3E}">
        <p14:creationId xmlns:p14="http://schemas.microsoft.com/office/powerpoint/2010/main" val="2851931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EC8E3-B5F7-4098-9F63-BA58DBDE7968}"/>
              </a:ext>
            </a:extLst>
          </p:cNvPr>
          <p:cNvSpPr>
            <a:spLocks noGrp="1"/>
          </p:cNvSpPr>
          <p:nvPr>
            <p:ph type="title"/>
          </p:nvPr>
        </p:nvSpPr>
        <p:spPr/>
        <p:txBody>
          <a:bodyPr/>
          <a:lstStyle/>
          <a:p>
            <a:r>
              <a:rPr lang="en-GB" altLang="en-US" sz="2800" dirty="0">
                <a:solidFill>
                  <a:srgbClr val="7030A0"/>
                </a:solidFill>
              </a:rPr>
              <a:t>Material Regulation 28 – to prevent future deaths</a:t>
            </a:r>
            <a:endParaRPr lang="en-GB" sz="2800" dirty="0"/>
          </a:p>
        </p:txBody>
      </p:sp>
      <p:sp>
        <p:nvSpPr>
          <p:cNvPr id="3" name="Content Placeholder 2">
            <a:extLst>
              <a:ext uri="{FF2B5EF4-FFF2-40B4-BE49-F238E27FC236}">
                <a16:creationId xmlns:a16="http://schemas.microsoft.com/office/drawing/2014/main" id="{0F5A8F67-DCAC-41FF-896E-85017A819194}"/>
              </a:ext>
            </a:extLst>
          </p:cNvPr>
          <p:cNvSpPr>
            <a:spLocks noGrp="1"/>
          </p:cNvSpPr>
          <p:nvPr>
            <p:ph idx="1"/>
          </p:nvPr>
        </p:nvSpPr>
        <p:spPr>
          <a:xfrm>
            <a:off x="358781" y="1422408"/>
            <a:ext cx="8502196" cy="4768080"/>
          </a:xfrm>
        </p:spPr>
        <p:txBody>
          <a:bodyPr/>
          <a:lstStyle/>
          <a:p>
            <a:r>
              <a:rPr lang="en-GB" sz="1600" dirty="0"/>
              <a:t>No relevant information for the August observatory.</a:t>
            </a:r>
          </a:p>
          <a:p>
            <a:endParaRPr lang="en-GB" sz="1600" dirty="0"/>
          </a:p>
        </p:txBody>
      </p:sp>
      <p:sp>
        <p:nvSpPr>
          <p:cNvPr id="4" name="Slide Number Placeholder 3">
            <a:extLst>
              <a:ext uri="{FF2B5EF4-FFF2-40B4-BE49-F238E27FC236}">
                <a16:creationId xmlns:a16="http://schemas.microsoft.com/office/drawing/2014/main" id="{1FB8001F-A776-4CC2-97CC-E7EA280FD4C8}"/>
              </a:ext>
            </a:extLst>
          </p:cNvPr>
          <p:cNvSpPr>
            <a:spLocks noGrp="1"/>
          </p:cNvSpPr>
          <p:nvPr>
            <p:ph type="sldNum" sz="quarter" idx="12"/>
          </p:nvPr>
        </p:nvSpPr>
        <p:spPr/>
        <p:txBody>
          <a:bodyPr/>
          <a:lstStyle/>
          <a:p>
            <a:fld id="{23134A5E-8B9A-4F1B-8A1C-D54727A06F98}" type="slidenum">
              <a:rPr lang="en-GB" noProof="0" smtClean="0"/>
              <a:pPr/>
              <a:t>17</a:t>
            </a:fld>
            <a:endParaRPr lang="en-GB" noProof="0" dirty="0"/>
          </a:p>
        </p:txBody>
      </p:sp>
    </p:spTree>
    <p:extLst>
      <p:ext uri="{BB962C8B-B14F-4D97-AF65-F5344CB8AC3E}">
        <p14:creationId xmlns:p14="http://schemas.microsoft.com/office/powerpoint/2010/main" val="644158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88235" y="1161302"/>
            <a:ext cx="8882728" cy="4741578"/>
          </a:xfrm>
        </p:spPr>
        <p:txBody>
          <a:bodyPr/>
          <a:lstStyle/>
          <a:p>
            <a:pPr marL="0" indent="0" algn="ctr">
              <a:lnSpc>
                <a:spcPct val="100000"/>
              </a:lnSpc>
              <a:spcBef>
                <a:spcPts val="0"/>
              </a:spcBef>
              <a:buNone/>
              <a:defRPr/>
            </a:pPr>
            <a:r>
              <a:rPr lang="en-GB" sz="1800" b="1" dirty="0"/>
              <a:t>CAS Alerts</a:t>
            </a:r>
          </a:p>
          <a:p>
            <a:pPr marL="0" indent="0" algn="ctr">
              <a:lnSpc>
                <a:spcPct val="100000"/>
              </a:lnSpc>
              <a:spcBef>
                <a:spcPts val="0"/>
              </a:spcBef>
              <a:buNone/>
              <a:defRPr/>
            </a:pPr>
            <a:endParaRPr lang="en-GB" sz="1600" b="1" dirty="0">
              <a:latin typeface="+mn-lt"/>
            </a:endParaRPr>
          </a:p>
          <a:p>
            <a:pPr>
              <a:lnSpc>
                <a:spcPct val="100000"/>
              </a:lnSpc>
              <a:spcBef>
                <a:spcPts val="0"/>
              </a:spcBef>
              <a:defRPr/>
            </a:pPr>
            <a:r>
              <a:rPr lang="en-GB" sz="1600" b="1" i="0" dirty="0">
                <a:solidFill>
                  <a:srgbClr val="00ADC6"/>
                </a:solidFill>
                <a:effectLst/>
                <a:latin typeface="+mn-lt"/>
                <a:hlinkClick r:id="rId3">
                  <a:extLst>
                    <a:ext uri="{A12FA001-AC4F-418D-AE19-62706E023703}">
                      <ahyp:hlinkClr xmlns:ahyp="http://schemas.microsoft.com/office/drawing/2018/hyperlinkcolor" val="tx"/>
                    </a:ext>
                  </a:extLst>
                </a:hlinkClick>
              </a:rPr>
              <a:t>Shortage of alteplase and </a:t>
            </a:r>
            <a:r>
              <a:rPr lang="en-GB" sz="1600" b="1" i="0" dirty="0" err="1">
                <a:solidFill>
                  <a:srgbClr val="00ADC6"/>
                </a:solidFill>
                <a:effectLst/>
                <a:latin typeface="+mn-lt"/>
                <a:hlinkClick r:id="rId3">
                  <a:extLst>
                    <a:ext uri="{A12FA001-AC4F-418D-AE19-62706E023703}">
                      <ahyp:hlinkClr xmlns:ahyp="http://schemas.microsoft.com/office/drawing/2018/hyperlinkcolor" val="tx"/>
                    </a:ext>
                  </a:extLst>
                </a:hlinkClick>
              </a:rPr>
              <a:t>tenecteplase</a:t>
            </a:r>
            <a:r>
              <a:rPr lang="en-GB" sz="1600" b="1" i="0" dirty="0">
                <a:solidFill>
                  <a:srgbClr val="00ADC6"/>
                </a:solidFill>
                <a:effectLst/>
                <a:latin typeface="+mn-lt"/>
                <a:hlinkClick r:id="rId3">
                  <a:extLst>
                    <a:ext uri="{A12FA001-AC4F-418D-AE19-62706E023703}">
                      <ahyp:hlinkClr xmlns:ahyp="http://schemas.microsoft.com/office/drawing/2018/hyperlinkcolor" val="tx"/>
                    </a:ext>
                  </a:extLst>
                </a:hlinkClick>
              </a:rPr>
              <a:t> injections</a:t>
            </a:r>
            <a:endParaRPr lang="en-GB" sz="1600" b="1" dirty="0">
              <a:solidFill>
                <a:srgbClr val="00ADC6"/>
              </a:solidFill>
              <a:latin typeface="+mn-lt"/>
            </a:endParaRPr>
          </a:p>
          <a:p>
            <a:pPr marL="216000" lvl="1" indent="0">
              <a:lnSpc>
                <a:spcPct val="100000"/>
              </a:lnSpc>
              <a:spcBef>
                <a:spcPts val="0"/>
              </a:spcBef>
              <a:buNone/>
              <a:defRPr/>
            </a:pPr>
            <a:r>
              <a:rPr lang="en-GB" sz="1600" i="0" dirty="0">
                <a:solidFill>
                  <a:srgbClr val="000000"/>
                </a:solidFill>
                <a:effectLst/>
                <a:latin typeface="+mn-lt"/>
              </a:rPr>
              <a:t>T</a:t>
            </a:r>
            <a:r>
              <a:rPr lang="en-GB" sz="1600" b="0" i="0" dirty="0">
                <a:solidFill>
                  <a:srgbClr val="000000"/>
                </a:solidFill>
                <a:effectLst/>
                <a:latin typeface="+mn-lt"/>
              </a:rPr>
              <a:t>here will be supply constraints facing alteplase (</a:t>
            </a:r>
            <a:r>
              <a:rPr lang="en-GB" sz="1600" b="0" i="0" dirty="0" err="1">
                <a:solidFill>
                  <a:srgbClr val="000000"/>
                </a:solidFill>
                <a:effectLst/>
                <a:latin typeface="+mn-lt"/>
              </a:rPr>
              <a:t>Actilyse</a:t>
            </a:r>
            <a:r>
              <a:rPr lang="en-GB" sz="1600" b="0" i="0" dirty="0">
                <a:solidFill>
                  <a:srgbClr val="000000"/>
                </a:solidFill>
                <a:effectLst/>
                <a:latin typeface="+mn-lt"/>
              </a:rPr>
              <a:t>®) 10mg, 20mg and 50mg injections for the remainder of 2022. Tenecteplase (</a:t>
            </a:r>
            <a:r>
              <a:rPr lang="en-GB" sz="1600" b="0" i="0" dirty="0" err="1">
                <a:solidFill>
                  <a:srgbClr val="000000"/>
                </a:solidFill>
                <a:effectLst/>
                <a:latin typeface="+mn-lt"/>
              </a:rPr>
              <a:t>Metalyse</a:t>
            </a:r>
            <a:r>
              <a:rPr lang="en-GB" sz="1600" b="0" i="0" dirty="0">
                <a:solidFill>
                  <a:srgbClr val="000000"/>
                </a:solidFill>
                <a:effectLst/>
                <a:latin typeface="+mn-lt"/>
              </a:rPr>
              <a:t>®) 10,000unit injections will go out of stock in the coming months. At present the situation is expected to improve in early 2023. </a:t>
            </a:r>
          </a:p>
          <a:p>
            <a:pPr marL="216000" lvl="1" indent="0">
              <a:lnSpc>
                <a:spcPct val="100000"/>
              </a:lnSpc>
              <a:spcBef>
                <a:spcPts val="0"/>
              </a:spcBef>
              <a:buNone/>
              <a:defRPr/>
            </a:pPr>
            <a:endParaRPr lang="en-GB" sz="1600" dirty="0">
              <a:solidFill>
                <a:srgbClr val="000000"/>
              </a:solidFill>
              <a:latin typeface="+mn-lt"/>
            </a:endParaRPr>
          </a:p>
          <a:p>
            <a:pPr marL="216000" lvl="1" indent="0">
              <a:lnSpc>
                <a:spcPct val="100000"/>
              </a:lnSpc>
              <a:spcBef>
                <a:spcPts val="0"/>
              </a:spcBef>
              <a:buNone/>
              <a:defRPr/>
            </a:pPr>
            <a:r>
              <a:rPr lang="en-GB" sz="1600" b="0" i="0" dirty="0">
                <a:solidFill>
                  <a:srgbClr val="000000"/>
                </a:solidFill>
                <a:effectLst/>
                <a:latin typeface="+mn-lt"/>
              </a:rPr>
              <a:t>Action: Assess stock levels, conserve stock for acute ischaemic stroke, consider alternatives, select appropriate vial sizes, order in line with allocation and liaise with Regional Procurement Specialist where required. </a:t>
            </a:r>
          </a:p>
          <a:p>
            <a:pPr marL="216000" lvl="1" indent="0">
              <a:lnSpc>
                <a:spcPct val="100000"/>
              </a:lnSpc>
              <a:spcBef>
                <a:spcPts val="0"/>
              </a:spcBef>
              <a:buNone/>
              <a:defRPr/>
            </a:pPr>
            <a:endParaRPr lang="en-GB" sz="1600" dirty="0">
              <a:solidFill>
                <a:srgbClr val="000000"/>
              </a:solidFill>
              <a:latin typeface="+mn-lt"/>
            </a:endParaRPr>
          </a:p>
          <a:p>
            <a:pPr>
              <a:lnSpc>
                <a:spcPct val="100000"/>
              </a:lnSpc>
              <a:spcBef>
                <a:spcPts val="0"/>
              </a:spcBef>
              <a:defRPr/>
            </a:pPr>
            <a:r>
              <a:rPr lang="en-GB" sz="1600" b="1" u="sng" dirty="0">
                <a:solidFill>
                  <a:srgbClr val="00ADC6"/>
                </a:solidFill>
                <a:effectLst/>
                <a:latin typeface="+mn-lt"/>
                <a:hlinkClick r:id="rId4">
                  <a:extLst>
                    <a:ext uri="{A12FA001-AC4F-418D-AE19-62706E023703}">
                      <ahyp:hlinkClr xmlns:ahyp="http://schemas.microsoft.com/office/drawing/2018/hyperlinkcolor" val="tx"/>
                    </a:ext>
                  </a:extLst>
                </a:hlinkClick>
              </a:rPr>
              <a:t>Recall of Mexiletine hydrochloride 50mg, 100mg and 200mg Hard Capsules, </a:t>
            </a:r>
            <a:r>
              <a:rPr lang="en-GB" sz="1600" b="1" u="sng" dirty="0" err="1">
                <a:solidFill>
                  <a:srgbClr val="00ADC6"/>
                </a:solidFill>
                <a:effectLst/>
                <a:latin typeface="+mn-lt"/>
                <a:hlinkClick r:id="rId4">
                  <a:extLst>
                    <a:ext uri="{A12FA001-AC4F-418D-AE19-62706E023703}">
                      <ahyp:hlinkClr xmlns:ahyp="http://schemas.microsoft.com/office/drawing/2018/hyperlinkcolor" val="tx"/>
                    </a:ext>
                  </a:extLst>
                </a:hlinkClick>
              </a:rPr>
              <a:t>Clinigen</a:t>
            </a:r>
            <a:r>
              <a:rPr lang="en-GB" sz="1600" b="1" u="sng" dirty="0">
                <a:solidFill>
                  <a:srgbClr val="00ADC6"/>
                </a:solidFill>
                <a:effectLst/>
                <a:latin typeface="+mn-lt"/>
                <a:hlinkClick r:id="rId4">
                  <a:extLst>
                    <a:ext uri="{A12FA001-AC4F-418D-AE19-62706E023703}">
                      <ahyp:hlinkClr xmlns:ahyp="http://schemas.microsoft.com/office/drawing/2018/hyperlinkcolor" val="tx"/>
                    </a:ext>
                  </a:extLst>
                </a:hlinkClick>
              </a:rPr>
              <a:t> Healthcare Ltd due to a potential of underdosing and/or overdosing</a:t>
            </a:r>
            <a:endParaRPr lang="en-GB" sz="1600" b="1" u="sng" dirty="0">
              <a:solidFill>
                <a:srgbClr val="00ADC6"/>
              </a:solidFill>
              <a:effectLst/>
              <a:latin typeface="+mn-lt"/>
            </a:endParaRPr>
          </a:p>
          <a:p>
            <a:pPr marL="216000" lvl="1" indent="0">
              <a:lnSpc>
                <a:spcPct val="100000"/>
              </a:lnSpc>
              <a:spcBef>
                <a:spcPts val="0"/>
              </a:spcBef>
              <a:buNone/>
              <a:defRPr/>
            </a:pPr>
            <a:r>
              <a:rPr lang="en-GB" sz="1600" dirty="0">
                <a:solidFill>
                  <a:srgbClr val="000000"/>
                </a:solidFill>
                <a:latin typeface="+mn-lt"/>
              </a:rPr>
              <a:t>Class 1 recall for t</a:t>
            </a:r>
            <a:r>
              <a:rPr lang="en-GB" sz="1600" b="0" i="0" dirty="0">
                <a:solidFill>
                  <a:srgbClr val="000000"/>
                </a:solidFill>
                <a:effectLst/>
                <a:latin typeface="+mn-lt"/>
              </a:rPr>
              <a:t>hree batches of Mexiletine hydrochloride hard capsules due to a potential risk of underdose or overdose, which could have consequences for the safety of patients.</a:t>
            </a:r>
          </a:p>
          <a:p>
            <a:pPr marL="216000" lvl="1" indent="0">
              <a:lnSpc>
                <a:spcPct val="100000"/>
              </a:lnSpc>
              <a:spcBef>
                <a:spcPts val="0"/>
              </a:spcBef>
              <a:buNone/>
              <a:defRPr/>
            </a:pPr>
            <a:endParaRPr lang="en-GB" sz="1600" u="sng" dirty="0">
              <a:solidFill>
                <a:srgbClr val="000000"/>
              </a:solidFill>
              <a:latin typeface="+mn-lt"/>
            </a:endParaRPr>
          </a:p>
          <a:p>
            <a:pPr marL="216000" lvl="1" indent="0">
              <a:lnSpc>
                <a:spcPct val="100000"/>
              </a:lnSpc>
              <a:spcBef>
                <a:spcPts val="0"/>
              </a:spcBef>
              <a:buNone/>
              <a:defRPr/>
            </a:pPr>
            <a:r>
              <a:rPr lang="en-GB" sz="1600" dirty="0">
                <a:solidFill>
                  <a:srgbClr val="000000"/>
                </a:solidFill>
                <a:latin typeface="+mn-lt"/>
              </a:rPr>
              <a:t>Action: </a:t>
            </a:r>
            <a:r>
              <a:rPr lang="en-GB" sz="1600" dirty="0">
                <a:latin typeface="+mn-lt"/>
              </a:rPr>
              <a:t>If the pharmacist identifies any patients with an impacted batch, they should, in the first instance, contact the patient’s GP and discuss alternative mexiletine treatment for the patient. As this is a specialist use product and patients may require monitoring, other clinicians and healthcare professionals may need to be involved. Unlicensed preparations are available.</a:t>
            </a:r>
            <a:endParaRPr lang="en-GB" sz="1600" dirty="0">
              <a:solidFill>
                <a:srgbClr val="000000"/>
              </a:solidFill>
              <a:latin typeface="+mn-lt"/>
            </a:endParaRPr>
          </a:p>
        </p:txBody>
      </p:sp>
      <p:sp>
        <p:nvSpPr>
          <p:cNvPr id="8" name="Rectangle 2"/>
          <p:cNvSpPr>
            <a:spLocks noGrp="1" noChangeArrowheads="1"/>
          </p:cNvSpPr>
          <p:nvPr>
            <p:ph type="title"/>
          </p:nvPr>
        </p:nvSpPr>
        <p:spPr>
          <a:xfrm>
            <a:off x="279133" y="94249"/>
            <a:ext cx="8614610" cy="538663"/>
          </a:xfrm>
        </p:spPr>
        <p:txBody>
          <a:bodyPr/>
          <a:lstStyle/>
          <a:p>
            <a:pPr algn="ctr" eaLnBrk="1" hangingPunct="1"/>
            <a:r>
              <a:rPr lang="en-GB" altLang="en-US" sz="2800" dirty="0">
                <a:solidFill>
                  <a:srgbClr val="7030A0"/>
                </a:solidFill>
              </a:rPr>
              <a:t>Recent regulator and statutory body activity</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21" y="632912"/>
            <a:ext cx="1550065" cy="794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6"/>
          <a:stretch>
            <a:fillRect/>
          </a:stretch>
        </p:blipFill>
        <p:spPr>
          <a:xfrm>
            <a:off x="7065037" y="632912"/>
            <a:ext cx="1752600" cy="8001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214313" y="1514475"/>
            <a:ext cx="8353425" cy="4737469"/>
          </a:xfrm>
        </p:spPr>
        <p:txBody>
          <a:bodyPr/>
          <a:lstStyle/>
          <a:p>
            <a:pPr marL="0" indent="0" algn="ctr">
              <a:lnSpc>
                <a:spcPct val="100000"/>
              </a:lnSpc>
              <a:spcBef>
                <a:spcPts val="0"/>
              </a:spcBef>
              <a:buNone/>
            </a:pPr>
            <a:r>
              <a:rPr lang="en-GB" altLang="en-US" sz="1800" b="1" dirty="0"/>
              <a:t>Drug Safety Update</a:t>
            </a:r>
          </a:p>
          <a:p>
            <a:pPr marL="0" indent="0" algn="ctr">
              <a:lnSpc>
                <a:spcPct val="100000"/>
              </a:lnSpc>
              <a:spcBef>
                <a:spcPts val="0"/>
              </a:spcBef>
              <a:buNone/>
            </a:pPr>
            <a:endParaRPr lang="en-GB" altLang="en-US" sz="1800" b="1" dirty="0">
              <a:solidFill>
                <a:srgbClr val="00ADC6"/>
              </a:solidFill>
            </a:endParaRPr>
          </a:p>
          <a:p>
            <a:pPr defTabSz="914400">
              <a:lnSpc>
                <a:spcPct val="100000"/>
              </a:lnSpc>
              <a:spcBef>
                <a:spcPts val="0"/>
              </a:spcBef>
              <a:buClrTx/>
              <a:defRPr/>
            </a:pPr>
            <a:r>
              <a:rPr lang="en-GB" sz="1600" b="1" i="0" u="sng" dirty="0">
                <a:solidFill>
                  <a:srgbClr val="00ADC6"/>
                </a:solidFill>
                <a:effectLst/>
                <a:latin typeface="+mn-lt"/>
                <a:hlinkClick r:id="rId3">
                  <a:extLst>
                    <a:ext uri="{A12FA001-AC4F-418D-AE19-62706E023703}">
                      <ahyp:hlinkClr xmlns:ahyp="http://schemas.microsoft.com/office/drawing/2018/hyperlinkcolor" val="tx"/>
                    </a:ext>
                  </a:extLst>
                </a:hlinkClick>
              </a:rPr>
              <a:t>Nebulised asthma rescue therapy in children: home use of nebulisers in paediatric asthma should be initiated and managed only by specialists</a:t>
            </a:r>
            <a:endParaRPr lang="en-GB" sz="1600" b="1" i="0" u="sng" dirty="0">
              <a:solidFill>
                <a:srgbClr val="00ADC6"/>
              </a:solidFill>
              <a:effectLst/>
              <a:latin typeface="+mn-lt"/>
            </a:endParaRPr>
          </a:p>
          <a:p>
            <a:pPr marL="216000" lvl="1" indent="0" defTabSz="914400">
              <a:lnSpc>
                <a:spcPct val="100000"/>
              </a:lnSpc>
              <a:spcBef>
                <a:spcPts val="0"/>
              </a:spcBef>
              <a:buClrTx/>
              <a:buNone/>
              <a:defRPr/>
            </a:pPr>
            <a:r>
              <a:rPr lang="en-GB" sz="1600" dirty="0">
                <a:latin typeface="+mn-lt"/>
                <a:cs typeface="+mn-cs"/>
              </a:rPr>
              <a:t>The u</a:t>
            </a:r>
            <a:r>
              <a:rPr kumimoji="0" lang="en-GB" sz="1600" i="0" strike="noStrike" kern="1200" cap="none" spc="0" normalizeH="0" baseline="0" noProof="0" dirty="0">
                <a:ln>
                  <a:noFill/>
                </a:ln>
                <a:effectLst/>
                <a:uLnTx/>
                <a:uFillTx/>
                <a:latin typeface="+mn-lt"/>
                <a:ea typeface="+mn-ea"/>
                <a:cs typeface="+mn-cs"/>
              </a:rPr>
              <a:t>se of nebulisers purchased independently of medical advice for use in the home to deliver asthma rescue medications to  can mask a deterioration of asthma and may increase the risk of potentially fatal delays in seeking medical attention if asthma deteriorates. </a:t>
            </a:r>
          </a:p>
          <a:p>
            <a:pPr marL="216000" lvl="1" indent="0" defTabSz="914400">
              <a:lnSpc>
                <a:spcPct val="100000"/>
              </a:lnSpc>
              <a:spcBef>
                <a:spcPts val="0"/>
              </a:spcBef>
              <a:buClrTx/>
              <a:buNone/>
              <a:defRPr/>
            </a:pPr>
            <a:endParaRPr lang="en-GB" sz="1600" b="1" dirty="0">
              <a:solidFill>
                <a:srgbClr val="00ADC6"/>
              </a:solidFill>
              <a:latin typeface="+mn-lt"/>
              <a:cs typeface="+mn-cs"/>
              <a:hlinkClick r:id="rId4">
                <a:extLst>
                  <a:ext uri="{A12FA001-AC4F-418D-AE19-62706E023703}">
                    <ahyp:hlinkClr xmlns:ahyp="http://schemas.microsoft.com/office/drawing/2018/hyperlinkcolor" val="tx"/>
                  </a:ext>
                </a:extLst>
              </a:hlinkClick>
            </a:endParaRPr>
          </a:p>
          <a:p>
            <a:pPr marL="216000" lvl="1" indent="0" defTabSz="914400">
              <a:lnSpc>
                <a:spcPct val="100000"/>
              </a:lnSpc>
              <a:spcBef>
                <a:spcPts val="0"/>
              </a:spcBef>
              <a:buClrTx/>
              <a:buNone/>
              <a:defRPr/>
            </a:pPr>
            <a:endParaRPr lang="en-GB" sz="1600" b="1" dirty="0">
              <a:solidFill>
                <a:srgbClr val="00ADC6"/>
              </a:solidFill>
              <a:latin typeface="+mn-lt"/>
              <a:cs typeface="+mn-cs"/>
              <a:hlinkClick r:id="rId4">
                <a:extLst>
                  <a:ext uri="{A12FA001-AC4F-418D-AE19-62706E023703}">
                    <ahyp:hlinkClr xmlns:ahyp="http://schemas.microsoft.com/office/drawing/2018/hyperlinkcolor" val="tx"/>
                  </a:ext>
                </a:extLst>
              </a:hlinkClick>
            </a:endParaRPr>
          </a:p>
          <a:p>
            <a:pPr defTabSz="914400">
              <a:lnSpc>
                <a:spcPct val="100000"/>
              </a:lnSpc>
              <a:spcBef>
                <a:spcPts val="0"/>
              </a:spcBef>
              <a:buClrTx/>
              <a:defRPr/>
            </a:pPr>
            <a:r>
              <a:rPr kumimoji="0" lang="en-GB" sz="1600" b="1" i="0" u="none" strike="noStrike" kern="1200" cap="none" spc="0" normalizeH="0" baseline="0" noProof="0" dirty="0">
                <a:ln>
                  <a:noFill/>
                </a:ln>
                <a:solidFill>
                  <a:srgbClr val="00ADC6"/>
                </a:solidFill>
                <a:effectLst/>
                <a:uLnTx/>
                <a:uFillTx/>
                <a:latin typeface="+mn-lt"/>
                <a:ea typeface="+mn-ea"/>
                <a:cs typeface="+mn-cs"/>
                <a:hlinkClick r:id="rId4">
                  <a:extLst>
                    <a:ext uri="{A12FA001-AC4F-418D-AE19-62706E023703}">
                      <ahyp:hlinkClr xmlns:ahyp="http://schemas.microsoft.com/office/drawing/2018/hyperlinkcolor" val="tx"/>
                    </a:ext>
                  </a:extLst>
                </a:hlinkClick>
              </a:rPr>
              <a:t>COVID-19 vaccines and medicines: updates for August 2022 </a:t>
            </a:r>
            <a:endParaRPr kumimoji="0" lang="en-GB" sz="1600" b="1" i="0" u="none" strike="noStrike" kern="1200" cap="none" spc="0" normalizeH="0" baseline="0" noProof="0" dirty="0">
              <a:ln>
                <a:noFill/>
              </a:ln>
              <a:solidFill>
                <a:srgbClr val="00ADC6"/>
              </a:solidFill>
              <a:effectLst/>
              <a:uLnTx/>
              <a:uFillTx/>
              <a:latin typeface="+mn-lt"/>
              <a:ea typeface="+mn-ea"/>
              <a:cs typeface="+mn-cs"/>
            </a:endParaRPr>
          </a:p>
          <a:p>
            <a:pPr marL="216000" lvl="1" indent="0" defTabSz="914400">
              <a:lnSpc>
                <a:spcPct val="100000"/>
              </a:lnSpc>
              <a:spcBef>
                <a:spcPts val="0"/>
              </a:spcBef>
              <a:buClrTx/>
              <a:buNone/>
              <a:defRPr/>
            </a:pPr>
            <a:r>
              <a:rPr kumimoji="0" lang="en-GB" sz="1600" b="0" i="0" u="none" strike="noStrike" kern="1200" cap="none" spc="0" normalizeH="0" baseline="0" noProof="0" dirty="0">
                <a:ln>
                  <a:noFill/>
                </a:ln>
                <a:solidFill>
                  <a:prstClr val="black"/>
                </a:solidFill>
                <a:effectLst/>
                <a:uLnTx/>
                <a:uFillTx/>
                <a:latin typeface="+mn-lt"/>
                <a:ea typeface="+mn-ea"/>
                <a:cs typeface="+mn-cs"/>
              </a:rPr>
              <a:t>Re</a:t>
            </a:r>
            <a:r>
              <a:rPr kumimoji="0" lang="en-GB" sz="1600" b="0" i="0" u="none" strike="noStrike" kern="1200" cap="none" spc="0" normalizeH="0" baseline="0" noProof="0" dirty="0">
                <a:ln>
                  <a:noFill/>
                </a:ln>
                <a:solidFill>
                  <a:srgbClr val="0B0C0C"/>
                </a:solidFill>
                <a:effectLst/>
                <a:uLnTx/>
                <a:uFillTx/>
                <a:latin typeface="+mn-lt"/>
                <a:ea typeface="+mn-ea"/>
                <a:cs typeface="+mn-cs"/>
              </a:rPr>
              <a:t>cent information relating to COVID-19 vaccines and medicines that has been published since the July 2022 issue of Drug Safety Update, up to </a:t>
            </a:r>
            <a:r>
              <a:rPr lang="en-GB" sz="1600" dirty="0">
                <a:solidFill>
                  <a:srgbClr val="0B0C0C"/>
                </a:solidFill>
                <a:latin typeface="+mn-lt"/>
                <a:cs typeface="+mn-cs"/>
              </a:rPr>
              <a:t>19</a:t>
            </a:r>
            <a:r>
              <a:rPr lang="en-GB" sz="1600" baseline="30000" dirty="0">
                <a:solidFill>
                  <a:srgbClr val="0B0C0C"/>
                </a:solidFill>
                <a:latin typeface="+mn-lt"/>
                <a:cs typeface="+mn-cs"/>
              </a:rPr>
              <a:t>th</a:t>
            </a:r>
            <a:r>
              <a:rPr lang="en-GB" sz="1600" dirty="0">
                <a:solidFill>
                  <a:srgbClr val="0B0C0C"/>
                </a:solidFill>
                <a:latin typeface="+mn-lt"/>
                <a:cs typeface="+mn-cs"/>
              </a:rPr>
              <a:t> August </a:t>
            </a:r>
            <a:r>
              <a:rPr kumimoji="0" lang="en-GB" sz="1600" b="0" i="0" u="none" strike="noStrike" kern="1200" cap="none" spc="0" normalizeH="0" baseline="0" noProof="0" dirty="0">
                <a:ln>
                  <a:noFill/>
                </a:ln>
                <a:solidFill>
                  <a:srgbClr val="0B0C0C"/>
                </a:solidFill>
                <a:effectLst/>
                <a:uLnTx/>
                <a:uFillTx/>
                <a:latin typeface="+mn-lt"/>
                <a:ea typeface="+mn-ea"/>
                <a:cs typeface="+mn-cs"/>
              </a:rPr>
              <a:t>2022.</a:t>
            </a:r>
          </a:p>
          <a:p>
            <a:pPr marL="216000" lvl="1" indent="0" defTabSz="914400">
              <a:lnSpc>
                <a:spcPct val="100000"/>
              </a:lnSpc>
              <a:spcBef>
                <a:spcPts val="0"/>
              </a:spcBef>
              <a:buClrTx/>
              <a:buNone/>
              <a:defRPr/>
            </a:pPr>
            <a:endParaRPr lang="en-GB" sz="2000" dirty="0">
              <a:solidFill>
                <a:srgbClr val="0B0C0C"/>
              </a:solidFill>
              <a:latin typeface="Arial"/>
              <a:cs typeface="+mn-cs"/>
            </a:endParaRPr>
          </a:p>
          <a:p>
            <a:pPr marL="0" indent="0">
              <a:lnSpc>
                <a:spcPct val="100000"/>
              </a:lnSpc>
              <a:spcBef>
                <a:spcPts val="0"/>
              </a:spcBef>
              <a:buNone/>
            </a:pPr>
            <a:endParaRPr lang="en-GB" altLang="en-US" sz="2000" b="1" dirty="0"/>
          </a:p>
        </p:txBody>
      </p:sp>
      <p:pic>
        <p:nvPicPr>
          <p:cNvPr id="819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409" y="771660"/>
            <a:ext cx="1541417" cy="510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a:xfrm>
            <a:off x="214313" y="94249"/>
            <a:ext cx="8669805" cy="538663"/>
          </a:xfrm>
          <a:prstGeom prst="rect">
            <a:avLst/>
          </a:prstGeom>
          <a:solidFill>
            <a:schemeClr val="accent1"/>
          </a:solidFill>
        </p:spPr>
        <p:txBody>
          <a:bodyPr vert="horz" lIns="216000" tIns="0" rIns="0" bIns="0" rtlCol="0" anchor="t" anchorCtr="0">
            <a:noAutofit/>
          </a:bodyPr>
          <a:lstStyle>
            <a:lvl1pPr algn="l" defTabSz="914400" rtl="0" eaLnBrk="1" latinLnBrk="0" hangingPunct="1">
              <a:spcBef>
                <a:spcPct val="0"/>
              </a:spcBef>
              <a:buNone/>
              <a:defRPr sz="3400" kern="1200">
                <a:solidFill>
                  <a:schemeClr val="bg1"/>
                </a:solidFill>
                <a:latin typeface="Arial" pitchFamily="34" charset="0"/>
                <a:ea typeface="+mj-ea"/>
                <a:cs typeface="Arial" pitchFamily="34" charset="0"/>
              </a:defRPr>
            </a:lvl1pPr>
          </a:lstStyle>
          <a:p>
            <a:pPr algn="ctr"/>
            <a:r>
              <a:rPr lang="en-GB" altLang="en-US" sz="2800" dirty="0">
                <a:solidFill>
                  <a:srgbClr val="7030A0"/>
                </a:solidFill>
              </a:rPr>
              <a:t>Recent regulator and statutory body activity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214313" y="1285875"/>
            <a:ext cx="8353425" cy="5256213"/>
          </a:xfrm>
        </p:spPr>
        <p:txBody>
          <a:bodyPr/>
          <a:lstStyle/>
          <a:p>
            <a:pPr marL="216000" lvl="1" indent="0">
              <a:lnSpc>
                <a:spcPct val="100000"/>
              </a:lnSpc>
              <a:spcBef>
                <a:spcPts val="0"/>
              </a:spcBef>
              <a:buNone/>
            </a:pPr>
            <a:r>
              <a:rPr lang="en-GB" sz="1200" b="1" i="0" u="sng" dirty="0">
                <a:solidFill>
                  <a:srgbClr val="00ADC6"/>
                </a:solidFill>
                <a:effectLst/>
                <a:latin typeface="+mn-lt"/>
                <a:hlinkClick r:id="rId3">
                  <a:extLst>
                    <a:ext uri="{A12FA001-AC4F-418D-AE19-62706E023703}">
                      <ahyp:hlinkClr xmlns:ahyp="http://schemas.microsoft.com/office/drawing/2018/hyperlinkcolor" val="tx"/>
                    </a:ext>
                  </a:extLst>
                </a:hlinkClick>
              </a:rPr>
              <a:t>Class 2 Medicines Recall: Sun Pharmaceutical Industries Europe BV, Zoledronic acid SUN 5mg solution for infusion, EL(22)A/34</a:t>
            </a:r>
            <a:endParaRPr lang="en-GB" sz="1200" b="1" i="0" u="sng" dirty="0">
              <a:solidFill>
                <a:srgbClr val="00ADC6"/>
              </a:solidFill>
              <a:effectLst/>
              <a:latin typeface="+mn-lt"/>
            </a:endParaRPr>
          </a:p>
          <a:p>
            <a:pPr>
              <a:lnSpc>
                <a:spcPct val="100000"/>
              </a:lnSpc>
              <a:spcBef>
                <a:spcPts val="0"/>
              </a:spcBef>
            </a:pPr>
            <a:r>
              <a:rPr lang="en-GB" sz="1200" i="0" dirty="0">
                <a:solidFill>
                  <a:srgbClr val="0B0C0C"/>
                </a:solidFill>
                <a:effectLst/>
                <a:latin typeface="+mn-lt"/>
              </a:rPr>
              <a:t>Recall of specific batches (JKX5541B, HAC1087A, HAC3395A, HAD0156B) due to out of specification results </a:t>
            </a:r>
            <a:r>
              <a:rPr lang="en-GB" sz="1200" b="0" i="0" dirty="0">
                <a:solidFill>
                  <a:srgbClr val="0B0C0C"/>
                </a:solidFill>
                <a:effectLst/>
                <a:latin typeface="+mn-lt"/>
              </a:rPr>
              <a:t>for Particulate Matter Test during routine stability testing. </a:t>
            </a:r>
          </a:p>
          <a:p>
            <a:pPr>
              <a:lnSpc>
                <a:spcPct val="100000"/>
              </a:lnSpc>
              <a:spcBef>
                <a:spcPts val="0"/>
              </a:spcBef>
            </a:pPr>
            <a:r>
              <a:rPr lang="en-GB" sz="1200" b="0" i="0" dirty="0">
                <a:solidFill>
                  <a:srgbClr val="0B0C0C"/>
                </a:solidFill>
                <a:effectLst/>
                <a:latin typeface="+mn-lt"/>
              </a:rPr>
              <a:t>Healthcare professionals should immediately stop supplying the batch, quarantine the affected supply and return it to their supplier. </a:t>
            </a:r>
            <a:r>
              <a:rPr lang="en-GB" sz="1200" dirty="0">
                <a:solidFill>
                  <a:srgbClr val="0B0C0C"/>
                </a:solidFill>
                <a:latin typeface="+mn-lt"/>
              </a:rPr>
              <a:t>Complete a MHRA Yellow Card report if people feel unwell after taking the affected batch. </a:t>
            </a:r>
          </a:p>
          <a:p>
            <a:pPr>
              <a:lnSpc>
                <a:spcPct val="100000"/>
              </a:lnSpc>
              <a:spcBef>
                <a:spcPts val="0"/>
              </a:spcBef>
            </a:pPr>
            <a:endParaRPr lang="en-GB" sz="1200" b="0" i="0" dirty="0">
              <a:solidFill>
                <a:srgbClr val="0B0C0C"/>
              </a:solidFill>
              <a:effectLst/>
              <a:latin typeface="+mn-lt"/>
            </a:endParaRPr>
          </a:p>
          <a:p>
            <a:pPr>
              <a:lnSpc>
                <a:spcPct val="100000"/>
              </a:lnSpc>
              <a:spcBef>
                <a:spcPts val="0"/>
              </a:spcBef>
            </a:pPr>
            <a:endParaRPr lang="en-GB" sz="1200" b="0" i="0" dirty="0">
              <a:solidFill>
                <a:srgbClr val="00ADC6"/>
              </a:solidFill>
              <a:effectLst/>
              <a:latin typeface="+mn-lt"/>
            </a:endParaRPr>
          </a:p>
          <a:p>
            <a:pPr marL="216000" lvl="1" indent="0">
              <a:lnSpc>
                <a:spcPct val="100000"/>
              </a:lnSpc>
              <a:spcBef>
                <a:spcPts val="0"/>
              </a:spcBef>
              <a:buNone/>
            </a:pPr>
            <a:r>
              <a:rPr lang="en-GB" sz="1200" b="1" i="0" u="none" strike="noStrike" dirty="0">
                <a:solidFill>
                  <a:srgbClr val="00ADC6"/>
                </a:solidFill>
                <a:effectLst/>
                <a:latin typeface="+mn-lt"/>
                <a:hlinkClick r:id="rId4">
                  <a:extLst>
                    <a:ext uri="{A12FA001-AC4F-418D-AE19-62706E023703}">
                      <ahyp:hlinkClr xmlns:ahyp="http://schemas.microsoft.com/office/drawing/2018/hyperlinkcolor" val="tx"/>
                    </a:ext>
                  </a:extLst>
                </a:hlinkClick>
              </a:rPr>
              <a:t>Class 2 Medicines Recall: Dysport 500 Units Powder for Solution for Injection, EL(22)A/36</a:t>
            </a:r>
            <a:endParaRPr lang="en-GB" sz="1200" b="1" i="0" u="none" strike="noStrike" dirty="0">
              <a:solidFill>
                <a:srgbClr val="00ADC6"/>
              </a:solidFill>
              <a:effectLst/>
              <a:latin typeface="+mn-lt"/>
            </a:endParaRPr>
          </a:p>
          <a:p>
            <a:pPr>
              <a:lnSpc>
                <a:spcPct val="100000"/>
              </a:lnSpc>
              <a:spcBef>
                <a:spcPts val="0"/>
              </a:spcBef>
            </a:pPr>
            <a:r>
              <a:rPr lang="en-GB" sz="1200" b="0" i="0" dirty="0">
                <a:solidFill>
                  <a:srgbClr val="0B0C0C"/>
                </a:solidFill>
                <a:effectLst/>
                <a:latin typeface="+mn-lt"/>
              </a:rPr>
              <a:t>The UK Marketing Authorisation Holder has confirmed that a batch of Dysport 500 Units Powder for Solution for Injection (U14534) is falsified and has been supplied by unauthorised distributors to the UK. </a:t>
            </a:r>
          </a:p>
          <a:p>
            <a:pPr>
              <a:lnSpc>
                <a:spcPct val="100000"/>
              </a:lnSpc>
              <a:spcBef>
                <a:spcPts val="0"/>
              </a:spcBef>
            </a:pPr>
            <a:r>
              <a:rPr lang="en-GB" sz="1200" b="0" i="0" dirty="0">
                <a:solidFill>
                  <a:srgbClr val="0B0C0C"/>
                </a:solidFill>
                <a:effectLst/>
                <a:latin typeface="+mn-lt"/>
              </a:rPr>
              <a:t>Healthcare professionals should immediately stop supplying the batch, quarantine the affected supply and return it to their supplier. </a:t>
            </a:r>
            <a:r>
              <a:rPr lang="en-GB" sz="1200" dirty="0">
                <a:solidFill>
                  <a:srgbClr val="0B0C0C"/>
                </a:solidFill>
                <a:latin typeface="+mn-lt"/>
              </a:rPr>
              <a:t>Complete a MHRA Yellow Card report if people feel unwell after taking the affected batch. </a:t>
            </a:r>
          </a:p>
          <a:p>
            <a:pPr>
              <a:lnSpc>
                <a:spcPct val="100000"/>
              </a:lnSpc>
              <a:spcBef>
                <a:spcPts val="0"/>
              </a:spcBef>
            </a:pPr>
            <a:endParaRPr lang="en-GB" sz="1200" b="1" i="0" u="sng" dirty="0">
              <a:solidFill>
                <a:srgbClr val="0B0C0C"/>
              </a:solidFill>
              <a:effectLst/>
              <a:latin typeface="+mn-lt"/>
            </a:endParaRPr>
          </a:p>
          <a:p>
            <a:pPr marL="216000" lvl="1" indent="0">
              <a:lnSpc>
                <a:spcPct val="100000"/>
              </a:lnSpc>
              <a:spcBef>
                <a:spcPts val="0"/>
              </a:spcBef>
              <a:buNone/>
            </a:pPr>
            <a:endParaRPr lang="en-GB" sz="1200" b="1" i="0" u="sng" dirty="0">
              <a:solidFill>
                <a:srgbClr val="0B0C0C"/>
              </a:solidFill>
              <a:effectLst/>
              <a:latin typeface="+mn-lt"/>
            </a:endParaRPr>
          </a:p>
          <a:p>
            <a:pPr marL="216000" lvl="1" indent="0">
              <a:lnSpc>
                <a:spcPct val="100000"/>
              </a:lnSpc>
              <a:spcBef>
                <a:spcPts val="0"/>
              </a:spcBef>
              <a:buNone/>
            </a:pPr>
            <a:r>
              <a:rPr lang="en-GB" sz="1200" b="1" i="0" u="sng" dirty="0">
                <a:solidFill>
                  <a:srgbClr val="00ADC6"/>
                </a:solidFill>
                <a:effectLst/>
                <a:latin typeface="+mn-lt"/>
                <a:hlinkClick r:id="rId5">
                  <a:extLst>
                    <a:ext uri="{A12FA001-AC4F-418D-AE19-62706E023703}">
                      <ahyp:hlinkClr xmlns:ahyp="http://schemas.microsoft.com/office/drawing/2018/hyperlinkcolor" val="tx"/>
                    </a:ext>
                  </a:extLst>
                </a:hlinkClick>
              </a:rPr>
              <a:t>Class 4 Medicines Defect Information, Rosuvastatin 5 mg, 10 mg and 20 mg film-coated tablets EL (22)A/35</a:t>
            </a:r>
            <a:endParaRPr lang="en-GB" sz="1200" b="1" i="0" u="sng" dirty="0">
              <a:solidFill>
                <a:srgbClr val="00ADC6"/>
              </a:solidFill>
              <a:effectLst/>
              <a:latin typeface="+mn-lt"/>
            </a:endParaRPr>
          </a:p>
          <a:p>
            <a:pPr>
              <a:lnSpc>
                <a:spcPct val="100000"/>
              </a:lnSpc>
              <a:spcBef>
                <a:spcPts val="0"/>
              </a:spcBef>
            </a:pPr>
            <a:r>
              <a:rPr lang="en-GB" sz="1200" b="0" i="0" dirty="0">
                <a:solidFill>
                  <a:srgbClr val="0B0C0C"/>
                </a:solidFill>
                <a:effectLst/>
                <a:latin typeface="+mn-lt"/>
              </a:rPr>
              <a:t>Accord Healthcare have packed an older version of the patient information leaflets (PILs) in some Rosuvastatin products. These PILs do not contain the latest safety information. See alert for affected batches.</a:t>
            </a:r>
          </a:p>
          <a:p>
            <a:pPr>
              <a:lnSpc>
                <a:spcPct val="100000"/>
              </a:lnSpc>
              <a:spcBef>
                <a:spcPts val="0"/>
              </a:spcBef>
            </a:pPr>
            <a:r>
              <a:rPr lang="en-GB" sz="1200" b="0" i="0" dirty="0">
                <a:solidFill>
                  <a:srgbClr val="0B0C0C"/>
                </a:solidFill>
                <a:effectLst/>
                <a:latin typeface="+mn-lt"/>
              </a:rPr>
              <a:t>Healthcare professionals should provide an updated PIL for affected batches.</a:t>
            </a:r>
          </a:p>
          <a:p>
            <a:pPr>
              <a:lnSpc>
                <a:spcPct val="100000"/>
              </a:lnSpc>
              <a:spcBef>
                <a:spcPts val="0"/>
              </a:spcBef>
            </a:pPr>
            <a:endParaRPr lang="en-GB" sz="1200" b="0" i="0" dirty="0">
              <a:solidFill>
                <a:srgbClr val="0B0C0C"/>
              </a:solidFill>
              <a:effectLst/>
              <a:latin typeface="+mn-lt"/>
            </a:endParaRPr>
          </a:p>
          <a:p>
            <a:pPr marL="0" indent="0">
              <a:lnSpc>
                <a:spcPct val="100000"/>
              </a:lnSpc>
              <a:spcBef>
                <a:spcPts val="0"/>
              </a:spcBef>
              <a:buNone/>
            </a:pPr>
            <a:endParaRPr lang="en-GB" sz="1200" b="0" i="0" dirty="0">
              <a:solidFill>
                <a:srgbClr val="00ADC6"/>
              </a:solidFill>
              <a:effectLst/>
              <a:latin typeface="+mn-lt"/>
            </a:endParaRPr>
          </a:p>
          <a:p>
            <a:pPr marL="216000" lvl="1" indent="0">
              <a:lnSpc>
                <a:spcPct val="100000"/>
              </a:lnSpc>
              <a:spcBef>
                <a:spcPts val="0"/>
              </a:spcBef>
              <a:buNone/>
            </a:pPr>
            <a:r>
              <a:rPr lang="en-GB" sz="1200" b="1" u="sng" dirty="0">
                <a:solidFill>
                  <a:srgbClr val="00ADC6"/>
                </a:solidFill>
                <a:latin typeface="+mn-lt"/>
                <a:hlinkClick r:id="rId6">
                  <a:extLst>
                    <a:ext uri="{A12FA001-AC4F-418D-AE19-62706E023703}">
                      <ahyp:hlinkClr xmlns:ahyp="http://schemas.microsoft.com/office/drawing/2018/hyperlinkcolor" val="tx"/>
                    </a:ext>
                  </a:extLst>
                </a:hlinkClick>
              </a:rPr>
              <a:t>Company led medicines recall: Stockport Pharmaceuticals, Sodium Chloride Eye Drops 5% 1x10ml (unlicensed medicine), CLMR (22)A/06</a:t>
            </a:r>
            <a:endParaRPr lang="en-GB" sz="1200" b="1" u="sng" dirty="0">
              <a:solidFill>
                <a:srgbClr val="00ADC6"/>
              </a:solidFill>
              <a:latin typeface="+mn-lt"/>
            </a:endParaRPr>
          </a:p>
          <a:p>
            <a:pPr>
              <a:lnSpc>
                <a:spcPct val="100000"/>
              </a:lnSpc>
              <a:spcBef>
                <a:spcPts val="0"/>
              </a:spcBef>
            </a:pPr>
            <a:r>
              <a:rPr lang="en-GB" sz="1200" dirty="0">
                <a:solidFill>
                  <a:srgbClr val="0B0C0C"/>
                </a:solidFill>
                <a:latin typeface="+mn-lt"/>
              </a:rPr>
              <a:t>Recall of batch C104308 as the sterile eye droppers supplied with the medicinal product have expired (January 2022).</a:t>
            </a:r>
          </a:p>
          <a:p>
            <a:pPr>
              <a:lnSpc>
                <a:spcPct val="100000"/>
              </a:lnSpc>
              <a:spcBef>
                <a:spcPts val="0"/>
              </a:spcBef>
            </a:pPr>
            <a:r>
              <a:rPr lang="en-GB" sz="1200" b="0" i="0" dirty="0">
                <a:solidFill>
                  <a:srgbClr val="0B0C0C"/>
                </a:solidFill>
                <a:effectLst/>
                <a:latin typeface="+mn-lt"/>
              </a:rPr>
              <a:t>Healthcare professionals should quarantine the affected supply and return it to Stockport Pharmaceuticals directly.</a:t>
            </a:r>
            <a:endParaRPr lang="en-GB" sz="1200" dirty="0">
              <a:solidFill>
                <a:srgbClr val="0B0C0C"/>
              </a:solidFill>
              <a:latin typeface="+mn-lt"/>
            </a:endParaRPr>
          </a:p>
          <a:p>
            <a:pPr marL="0" indent="0">
              <a:spcBef>
                <a:spcPts val="0"/>
              </a:spcBef>
              <a:buNone/>
            </a:pPr>
            <a:endParaRPr lang="en-GB" altLang="en-US" sz="1600" dirty="0">
              <a:latin typeface="+mn-lt"/>
            </a:endParaRPr>
          </a:p>
        </p:txBody>
      </p:sp>
      <p:pic>
        <p:nvPicPr>
          <p:cNvPr id="7"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409" y="771660"/>
            <a:ext cx="1541417" cy="510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txBox="1">
            <a:spLocks noChangeArrowheads="1"/>
          </p:cNvSpPr>
          <p:nvPr/>
        </p:nvSpPr>
        <p:spPr>
          <a:xfrm>
            <a:off x="214313" y="94249"/>
            <a:ext cx="8717931" cy="538663"/>
          </a:xfrm>
          <a:prstGeom prst="rect">
            <a:avLst/>
          </a:prstGeom>
          <a:solidFill>
            <a:schemeClr val="accent1"/>
          </a:solidFill>
        </p:spPr>
        <p:txBody>
          <a:bodyPr vert="horz" lIns="216000" tIns="0" rIns="0" bIns="0" rtlCol="0" anchor="t" anchorCtr="0">
            <a:noAutofit/>
          </a:bodyPr>
          <a:lstStyle>
            <a:lvl1pPr algn="l" defTabSz="914400" rtl="0" eaLnBrk="1" latinLnBrk="0" hangingPunct="1">
              <a:spcBef>
                <a:spcPct val="0"/>
              </a:spcBef>
              <a:buNone/>
              <a:defRPr sz="3400" kern="1200">
                <a:solidFill>
                  <a:schemeClr val="bg1"/>
                </a:solidFill>
                <a:latin typeface="Arial" pitchFamily="34" charset="0"/>
                <a:ea typeface="+mj-ea"/>
                <a:cs typeface="Arial" pitchFamily="34" charset="0"/>
              </a:defRPr>
            </a:lvl1pPr>
          </a:lstStyle>
          <a:p>
            <a:pPr algn="ctr"/>
            <a:r>
              <a:rPr lang="en-GB" altLang="en-US" sz="2800" dirty="0">
                <a:solidFill>
                  <a:srgbClr val="7030A0"/>
                </a:solidFill>
              </a:rPr>
              <a:t>Recent regulator and statutory body activity</a:t>
            </a:r>
          </a:p>
        </p:txBody>
      </p:sp>
    </p:spTree>
    <p:extLst>
      <p:ext uri="{BB962C8B-B14F-4D97-AF65-F5344CB8AC3E}">
        <p14:creationId xmlns:p14="http://schemas.microsoft.com/office/powerpoint/2010/main" val="1763112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194" y="145077"/>
            <a:ext cx="8653924" cy="875200"/>
          </a:xfrm>
        </p:spPr>
        <p:txBody>
          <a:bodyPr/>
          <a:lstStyle/>
          <a:p>
            <a:pPr lvl="1" algn="ctr"/>
            <a:r>
              <a:rPr lang="en-GB" sz="2800" dirty="0" err="1">
                <a:solidFill>
                  <a:srgbClr val="7030A0"/>
                </a:solidFill>
              </a:rPr>
              <a:t>Pharmacovigilance</a:t>
            </a:r>
            <a:r>
              <a:rPr lang="en-GB" sz="2800" dirty="0">
                <a:solidFill>
                  <a:srgbClr val="7030A0"/>
                </a:solidFill>
              </a:rPr>
              <a:t> Risk Assessment Committee (PRAC)</a:t>
            </a:r>
            <a:endParaRPr lang="en-GB" sz="2800" dirty="0"/>
          </a:p>
        </p:txBody>
      </p:sp>
      <p:sp>
        <p:nvSpPr>
          <p:cNvPr id="12291" name="Rectangle 3"/>
          <p:cNvSpPr>
            <a:spLocks noGrp="1" noChangeArrowheads="1"/>
          </p:cNvSpPr>
          <p:nvPr>
            <p:ph idx="1"/>
          </p:nvPr>
        </p:nvSpPr>
        <p:spPr>
          <a:xfrm>
            <a:off x="393146" y="1664845"/>
            <a:ext cx="8328019" cy="4409601"/>
          </a:xfrm>
        </p:spPr>
        <p:txBody>
          <a:bodyPr/>
          <a:lstStyle/>
          <a:p>
            <a:pPr marL="69750" indent="-285750">
              <a:lnSpc>
                <a:spcPct val="100000"/>
              </a:lnSpc>
              <a:spcBef>
                <a:spcPts val="0"/>
              </a:spcBef>
              <a:defRPr/>
            </a:pPr>
            <a:r>
              <a:rPr lang="en-GB" sz="1600" kern="1200" dirty="0"/>
              <a:t>Highlights and minutes from August 2022 PRAC meeting are not yet published.</a:t>
            </a: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194" y="1020276"/>
            <a:ext cx="3214688"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507" y="191418"/>
            <a:ext cx="8591470" cy="449904"/>
          </a:xfrm>
        </p:spPr>
        <p:txBody>
          <a:bodyPr/>
          <a:lstStyle/>
          <a:p>
            <a:pPr algn="ctr"/>
            <a:r>
              <a:rPr lang="en-GB" sz="2800" dirty="0">
                <a:solidFill>
                  <a:srgbClr val="7030A0"/>
                </a:solidFill>
              </a:rPr>
              <a:t>Direct HCP communication</a:t>
            </a:r>
          </a:p>
        </p:txBody>
      </p:sp>
      <p:sp>
        <p:nvSpPr>
          <p:cNvPr id="3" name="Content Placeholder 2"/>
          <p:cNvSpPr>
            <a:spLocks noGrp="1"/>
          </p:cNvSpPr>
          <p:nvPr>
            <p:ph idx="1"/>
          </p:nvPr>
        </p:nvSpPr>
        <p:spPr>
          <a:xfrm>
            <a:off x="269507" y="975840"/>
            <a:ext cx="8502196" cy="5244174"/>
          </a:xfrm>
        </p:spPr>
        <p:txBody>
          <a:bodyPr/>
          <a:lstStyle/>
          <a:p>
            <a:pPr marL="0" indent="0">
              <a:lnSpc>
                <a:spcPct val="100000"/>
              </a:lnSpc>
              <a:spcBef>
                <a:spcPts val="0"/>
              </a:spcBef>
              <a:buNone/>
            </a:pPr>
            <a:r>
              <a:rPr lang="en-GB" sz="1600" b="1" u="sng" dirty="0">
                <a:solidFill>
                  <a:srgbClr val="00ADC6"/>
                </a:solidFill>
                <a:hlinkClick r:id="rId3">
                  <a:extLst>
                    <a:ext uri="{A12FA001-AC4F-418D-AE19-62706E023703}">
                      <ahyp:hlinkClr xmlns:ahyp="http://schemas.microsoft.com/office/drawing/2018/hyperlinkcolor" val="tx"/>
                    </a:ext>
                  </a:extLst>
                </a:hlinkClick>
              </a:rPr>
              <a:t>Gina 10 microgram vaginal tablets (</a:t>
            </a:r>
            <a:r>
              <a:rPr lang="en-GB" sz="1600" b="1" u="sng" dirty="0" err="1">
                <a:solidFill>
                  <a:srgbClr val="00ADC6"/>
                </a:solidFill>
                <a:hlinkClick r:id="rId3">
                  <a:extLst>
                    <a:ext uri="{A12FA001-AC4F-418D-AE19-62706E023703}">
                      <ahyp:hlinkClr xmlns:ahyp="http://schemas.microsoft.com/office/drawing/2018/hyperlinkcolor" val="tx"/>
                    </a:ext>
                  </a:extLst>
                </a:hlinkClick>
              </a:rPr>
              <a:t>estradiol</a:t>
            </a:r>
            <a:r>
              <a:rPr lang="en-GB" sz="1600" b="1" u="sng" dirty="0">
                <a:solidFill>
                  <a:srgbClr val="00ADC6"/>
                </a:solidFill>
                <a:hlinkClick r:id="rId3">
                  <a:extLst>
                    <a:ext uri="{A12FA001-AC4F-418D-AE19-62706E023703}">
                      <ahyp:hlinkClr xmlns:ahyp="http://schemas.microsoft.com/office/drawing/2018/hyperlinkcolor" val="tx"/>
                    </a:ext>
                  </a:extLst>
                </a:hlinkClick>
              </a:rPr>
              <a:t>): reclassification to a pharmacy medicine product available without prescription</a:t>
            </a:r>
            <a:endParaRPr lang="en-GB" sz="1600" b="1" u="sng" dirty="0">
              <a:solidFill>
                <a:srgbClr val="00ADC6"/>
              </a:solidFill>
            </a:endParaRPr>
          </a:p>
          <a:p>
            <a:pPr>
              <a:lnSpc>
                <a:spcPct val="100000"/>
              </a:lnSpc>
              <a:spcBef>
                <a:spcPts val="0"/>
              </a:spcBef>
            </a:pPr>
            <a:r>
              <a:rPr lang="en-GB" sz="1600" b="0" i="0" dirty="0">
                <a:solidFill>
                  <a:srgbClr val="0B0C0C"/>
                </a:solidFill>
                <a:effectLst/>
                <a:latin typeface="+mn-lt"/>
              </a:rPr>
              <a:t>Following advice from the </a:t>
            </a:r>
            <a:r>
              <a:rPr lang="en-GB" sz="1600" b="0" i="0" dirty="0">
                <a:solidFill>
                  <a:srgbClr val="1D70B8"/>
                </a:solidFill>
                <a:effectLst/>
                <a:latin typeface="+mn-lt"/>
                <a:hlinkClick r:id="rId4"/>
              </a:rPr>
              <a:t>Commission on Human Medicines</a:t>
            </a:r>
            <a:r>
              <a:rPr lang="en-GB" sz="1600" b="0" i="0" dirty="0">
                <a:solidFill>
                  <a:srgbClr val="0B0C0C"/>
                </a:solidFill>
                <a:effectLst/>
                <a:latin typeface="+mn-lt"/>
              </a:rPr>
              <a:t> and careful consideration of the </a:t>
            </a:r>
            <a:r>
              <a:rPr lang="en-GB" sz="1600" b="0" i="0" dirty="0">
                <a:solidFill>
                  <a:srgbClr val="1D70B8"/>
                </a:solidFill>
                <a:effectLst/>
                <a:latin typeface="+mn-lt"/>
                <a:hlinkClick r:id="rId5"/>
              </a:rPr>
              <a:t>response to consultation</a:t>
            </a:r>
            <a:r>
              <a:rPr lang="en-GB" sz="1600" b="0" i="0" dirty="0">
                <a:solidFill>
                  <a:srgbClr val="0B0C0C"/>
                </a:solidFill>
                <a:effectLst/>
                <a:latin typeface="+mn-lt"/>
              </a:rPr>
              <a:t>, the MHRA has approved the pharmacy (P) legal status for Gina 10 microgram vaginal tablets. A </a:t>
            </a:r>
            <a:r>
              <a:rPr lang="en-GB" sz="1600" b="0" i="0" dirty="0">
                <a:solidFill>
                  <a:srgbClr val="1D70B8"/>
                </a:solidFill>
                <a:effectLst/>
                <a:latin typeface="+mn-lt"/>
                <a:hlinkClick r:id="rId6"/>
              </a:rPr>
              <a:t>Public Assessment Report</a:t>
            </a:r>
            <a:r>
              <a:rPr lang="en-GB" sz="1600" b="0" i="0" dirty="0">
                <a:solidFill>
                  <a:srgbClr val="0B0C0C"/>
                </a:solidFill>
                <a:effectLst/>
                <a:latin typeface="+mn-lt"/>
              </a:rPr>
              <a:t> has been made available.</a:t>
            </a:r>
            <a:endParaRPr lang="en-GB" sz="1600" dirty="0">
              <a:solidFill>
                <a:schemeClr val="accent1"/>
              </a:solidFill>
              <a:latin typeface="+mn-lt"/>
            </a:endParaRPr>
          </a:p>
          <a:p>
            <a:pPr marL="0" indent="0">
              <a:lnSpc>
                <a:spcPct val="100000"/>
              </a:lnSpc>
              <a:spcBef>
                <a:spcPts val="0"/>
              </a:spcBef>
              <a:buNone/>
            </a:pPr>
            <a:endParaRPr kumimoji="0" lang="en-GB" sz="1600" b="1" i="0" u="sng" strike="noStrike" kern="1200" cap="none" spc="0" normalizeH="0" baseline="0" noProof="0" dirty="0">
              <a:ln>
                <a:noFill/>
              </a:ln>
              <a:solidFill>
                <a:srgbClr val="00ADC6"/>
              </a:solidFill>
              <a:effectLst/>
              <a:uLnTx/>
              <a:uFillTx/>
              <a:latin typeface="Arial"/>
              <a:ea typeface="+mn-ea"/>
              <a:cs typeface="+mn-cs"/>
            </a:endParaRPr>
          </a:p>
          <a:p>
            <a:pPr marL="0" indent="0">
              <a:lnSpc>
                <a:spcPct val="100000"/>
              </a:lnSpc>
              <a:spcBef>
                <a:spcPts val="0"/>
              </a:spcBef>
              <a:buNone/>
            </a:pPr>
            <a:r>
              <a:rPr lang="en-GB" sz="1600" b="1" u="sng" dirty="0">
                <a:solidFill>
                  <a:srgbClr val="00ADC6"/>
                </a:solidFill>
                <a:latin typeface="Arial"/>
                <a:cs typeface="+mn-cs"/>
                <a:hlinkClick r:id="rId7">
                  <a:extLst>
                    <a:ext uri="{A12FA001-AC4F-418D-AE19-62706E023703}">
                      <ahyp:hlinkClr xmlns:ahyp="http://schemas.microsoft.com/office/drawing/2018/hyperlinkcolor" val="tx"/>
                    </a:ext>
                  </a:extLst>
                </a:hlinkClick>
              </a:rPr>
              <a:t>EMA’s Emergency Task Force advices on the intradermal use of </a:t>
            </a:r>
            <a:r>
              <a:rPr lang="en-GB" sz="1600" b="1" u="sng" dirty="0" err="1">
                <a:solidFill>
                  <a:srgbClr val="00ADC6"/>
                </a:solidFill>
                <a:latin typeface="Arial"/>
                <a:cs typeface="+mn-cs"/>
                <a:hlinkClick r:id="rId7">
                  <a:extLst>
                    <a:ext uri="{A12FA001-AC4F-418D-AE19-62706E023703}">
                      <ahyp:hlinkClr xmlns:ahyp="http://schemas.microsoft.com/office/drawing/2018/hyperlinkcolor" val="tx"/>
                    </a:ext>
                  </a:extLst>
                </a:hlinkClick>
              </a:rPr>
              <a:t>Imvanex</a:t>
            </a:r>
            <a:r>
              <a:rPr lang="en-GB" sz="1600" b="1" u="sng" dirty="0">
                <a:solidFill>
                  <a:srgbClr val="00ADC6"/>
                </a:solidFill>
                <a:latin typeface="Arial"/>
                <a:cs typeface="+mn-cs"/>
                <a:hlinkClick r:id="rId7">
                  <a:extLst>
                    <a:ext uri="{A12FA001-AC4F-418D-AE19-62706E023703}">
                      <ahyp:hlinkClr xmlns:ahyp="http://schemas.microsoft.com/office/drawing/2018/hyperlinkcolor" val="tx"/>
                    </a:ext>
                  </a:extLst>
                </a:hlinkClick>
              </a:rPr>
              <a:t>/ </a:t>
            </a:r>
            <a:r>
              <a:rPr lang="en-GB" sz="1600" b="1" u="sng" dirty="0" err="1">
                <a:solidFill>
                  <a:srgbClr val="00ADC6"/>
                </a:solidFill>
                <a:latin typeface="Arial"/>
                <a:cs typeface="+mn-cs"/>
                <a:hlinkClick r:id="rId7">
                  <a:extLst>
                    <a:ext uri="{A12FA001-AC4F-418D-AE19-62706E023703}">
                      <ahyp:hlinkClr xmlns:ahyp="http://schemas.microsoft.com/office/drawing/2018/hyperlinkcolor" val="tx"/>
                    </a:ext>
                  </a:extLst>
                </a:hlinkClick>
              </a:rPr>
              <a:t>Jynneos</a:t>
            </a:r>
            <a:r>
              <a:rPr lang="en-GB" sz="1600" b="1" u="sng" dirty="0">
                <a:solidFill>
                  <a:srgbClr val="00ADC6"/>
                </a:solidFill>
                <a:latin typeface="Arial"/>
                <a:cs typeface="+mn-cs"/>
                <a:hlinkClick r:id="rId7">
                  <a:extLst>
                    <a:ext uri="{A12FA001-AC4F-418D-AE19-62706E023703}">
                      <ahyp:hlinkClr xmlns:ahyp="http://schemas.microsoft.com/office/drawing/2018/hyperlinkcolor" val="tx"/>
                    </a:ext>
                  </a:extLst>
                </a:hlinkClick>
              </a:rPr>
              <a:t> against monkeypox</a:t>
            </a:r>
            <a:endParaRPr lang="en-GB" sz="1600" b="1" u="sng" dirty="0">
              <a:solidFill>
                <a:srgbClr val="00ADC6"/>
              </a:solidFill>
              <a:latin typeface="Arial"/>
              <a:cs typeface="+mn-cs"/>
            </a:endParaRPr>
          </a:p>
          <a:p>
            <a:pPr>
              <a:lnSpc>
                <a:spcPct val="100000"/>
              </a:lnSpc>
              <a:spcBef>
                <a:spcPts val="0"/>
              </a:spcBef>
            </a:pPr>
            <a:r>
              <a:rPr lang="en-GB" sz="1600" b="0" i="0" dirty="0">
                <a:solidFill>
                  <a:srgbClr val="0A0A0A"/>
                </a:solidFill>
                <a:effectLst/>
                <a:latin typeface="+mn-lt"/>
              </a:rPr>
              <a:t>Approval in EU, given current limited supply, was based on a review of data which found similar levels of antibodies, but higher risk of local reactions, when the vaccine was given intradermally (0.1ml off-label) vs subcutaneously (0.5ml), as 2 doses with 4-wk interval.</a:t>
            </a:r>
          </a:p>
          <a:p>
            <a:pPr>
              <a:lnSpc>
                <a:spcPct val="100000"/>
              </a:lnSpc>
              <a:spcBef>
                <a:spcPts val="0"/>
              </a:spcBef>
            </a:pPr>
            <a:endParaRPr kumimoji="0" lang="en-GB" sz="1600" b="1" i="0" u="sng" strike="noStrike" kern="1200" cap="none" spc="0" normalizeH="0" baseline="0" noProof="0" dirty="0">
              <a:ln>
                <a:noFill/>
              </a:ln>
              <a:solidFill>
                <a:srgbClr val="00ADC6"/>
              </a:solidFill>
              <a:effectLst/>
              <a:uLnTx/>
              <a:uFillTx/>
              <a:latin typeface="+mn-lt"/>
              <a:ea typeface="+mn-ea"/>
              <a:cs typeface="+mn-cs"/>
            </a:endParaRPr>
          </a:p>
          <a:p>
            <a:pPr marL="0" indent="0" algn="l">
              <a:lnSpc>
                <a:spcPct val="100000"/>
              </a:lnSpc>
              <a:spcBef>
                <a:spcPts val="0"/>
              </a:spcBef>
              <a:buNone/>
            </a:pPr>
            <a:r>
              <a:rPr lang="en-GB" sz="1600" b="1" i="0" u="sng" dirty="0">
                <a:solidFill>
                  <a:srgbClr val="00ADC6"/>
                </a:solidFill>
                <a:effectLst/>
                <a:latin typeface="+mn-lt"/>
                <a:hlinkClick r:id="rId8">
                  <a:extLst>
                    <a:ext uri="{A12FA001-AC4F-418D-AE19-62706E023703}">
                      <ahyp:hlinkClr xmlns:ahyp="http://schemas.microsoft.com/office/drawing/2018/hyperlinkcolor" val="tx"/>
                    </a:ext>
                  </a:extLst>
                </a:hlinkClick>
              </a:rPr>
              <a:t>Letter to GB/UK Healthcare professionals about the differences between IMVANEX® brand (licensed in GB/UK) and JYNNEOS® brand (licensed in US) of Live Modified Vaccinia Virus Ankara</a:t>
            </a:r>
            <a:endParaRPr lang="en-GB" sz="1600" b="1" i="0" dirty="0">
              <a:solidFill>
                <a:srgbClr val="00ADC6"/>
              </a:solidFill>
              <a:effectLst/>
              <a:latin typeface="+mn-lt"/>
            </a:endParaRPr>
          </a:p>
          <a:p>
            <a:pPr algn="l">
              <a:lnSpc>
                <a:spcPct val="100000"/>
              </a:lnSpc>
              <a:spcBef>
                <a:spcPts val="0"/>
              </a:spcBef>
            </a:pPr>
            <a:r>
              <a:rPr lang="en-GB" sz="1600" b="0" i="0" dirty="0">
                <a:effectLst/>
                <a:latin typeface="+mn-lt"/>
              </a:rPr>
              <a:t>Explains regulatory conditions under which JYNNEOS® vaccine has been approved for use in the current program for NHS management of monkeypox, the shelf-life and storage conditions approved for the vaccine by MHRA &amp; differences between regulatory approvals in UK and in US.</a:t>
            </a:r>
          </a:p>
          <a:p>
            <a:pPr marL="0" indent="0">
              <a:lnSpc>
                <a:spcPct val="100000"/>
              </a:lnSpc>
              <a:spcBef>
                <a:spcPts val="0"/>
              </a:spcBef>
              <a:buNone/>
            </a:pPr>
            <a:endParaRPr lang="en-GB" sz="1600" b="1" u="sng" dirty="0">
              <a:solidFill>
                <a:srgbClr val="00ADC6"/>
              </a:solidFill>
              <a:latin typeface="Arial"/>
              <a:cs typeface="+mn-cs"/>
            </a:endParaRPr>
          </a:p>
          <a:p>
            <a:pPr marL="0" indent="0">
              <a:lnSpc>
                <a:spcPct val="100000"/>
              </a:lnSpc>
              <a:spcBef>
                <a:spcPts val="0"/>
              </a:spcBef>
              <a:buNone/>
            </a:pPr>
            <a:r>
              <a:rPr lang="en-GB" sz="1600" b="1" u="sng" dirty="0">
                <a:solidFill>
                  <a:srgbClr val="00ADC6"/>
                </a:solidFill>
                <a:latin typeface="Arial"/>
                <a:cs typeface="+mn-cs"/>
                <a:hlinkClick r:id="rId3">
                  <a:extLst>
                    <a:ext uri="{A12FA001-AC4F-418D-AE19-62706E023703}">
                      <ahyp:hlinkClr xmlns:ahyp="http://schemas.microsoft.com/office/drawing/2018/hyperlinkcolor" val="tx"/>
                    </a:ext>
                  </a:extLst>
                </a:hlinkClick>
              </a:rPr>
              <a:t>MHRA Letters and medicine recalls sent to healthcare professionals in July 2022</a:t>
            </a:r>
            <a:endParaRPr lang="en-GB" sz="1600" b="1" u="sng" dirty="0">
              <a:solidFill>
                <a:srgbClr val="00ADC6"/>
              </a:solidFill>
              <a:latin typeface="Arial"/>
              <a:cs typeface="+mn-cs"/>
            </a:endParaRPr>
          </a:p>
          <a:p>
            <a:pPr marL="0" indent="0">
              <a:lnSpc>
                <a:spcPct val="100000"/>
              </a:lnSpc>
              <a:spcBef>
                <a:spcPts val="0"/>
              </a:spcBef>
              <a:buNone/>
            </a:pPr>
            <a:endParaRPr lang="en-GB" sz="1600" b="1" u="sng" dirty="0">
              <a:solidFill>
                <a:srgbClr val="00ADC6"/>
              </a:solidFill>
              <a:latin typeface="Arial"/>
              <a:cs typeface="+mn-cs"/>
            </a:endParaRPr>
          </a:p>
          <a:p>
            <a:pPr marL="0" indent="0">
              <a:lnSpc>
                <a:spcPct val="100000"/>
              </a:lnSpc>
              <a:spcBef>
                <a:spcPts val="0"/>
              </a:spcBef>
              <a:buNone/>
            </a:pPr>
            <a:endParaRPr lang="en-GB" sz="1600" b="1" u="sng" dirty="0">
              <a:solidFill>
                <a:srgbClr val="00ADC6"/>
              </a:solidFill>
              <a:latin typeface="Arial"/>
              <a:cs typeface="+mn-cs"/>
            </a:endParaRPr>
          </a:p>
          <a:p>
            <a:pPr marL="0" indent="0">
              <a:lnSpc>
                <a:spcPct val="100000"/>
              </a:lnSpc>
              <a:spcBef>
                <a:spcPts val="0"/>
              </a:spcBef>
              <a:buNone/>
            </a:pPr>
            <a:endParaRPr lang="en-GB" sz="1600" b="1" u="sng" dirty="0">
              <a:solidFill>
                <a:srgbClr val="00ADC6"/>
              </a:solidFill>
              <a:latin typeface="Arial"/>
              <a:cs typeface="+mn-cs"/>
            </a:endParaRPr>
          </a:p>
          <a:p>
            <a:pPr marL="0" indent="0">
              <a:lnSpc>
                <a:spcPct val="100000"/>
              </a:lnSpc>
              <a:spcBef>
                <a:spcPts val="0"/>
              </a:spcBef>
              <a:buNone/>
            </a:pPr>
            <a:endParaRPr lang="en-GB" sz="1600" b="1" u="sng" dirty="0">
              <a:solidFill>
                <a:srgbClr val="00ADC6"/>
              </a:solidFill>
              <a:latin typeface="Arial"/>
              <a:cs typeface="+mn-cs"/>
            </a:endParaRPr>
          </a:p>
          <a:p>
            <a:pPr marL="0" indent="0">
              <a:lnSpc>
                <a:spcPct val="100000"/>
              </a:lnSpc>
              <a:spcBef>
                <a:spcPts val="0"/>
              </a:spcBef>
              <a:buNone/>
            </a:pPr>
            <a:endParaRPr lang="en-GB" sz="1600" dirty="0">
              <a:solidFill>
                <a:srgbClr val="0A0A0A"/>
              </a:solidFill>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0541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7173" y="120651"/>
            <a:ext cx="8607694" cy="536574"/>
          </a:xfrm>
        </p:spPr>
        <p:txBody>
          <a:bodyPr/>
          <a:lstStyle/>
          <a:p>
            <a:pPr marL="342900" indent="-342900" algn="ctr"/>
            <a:r>
              <a:rPr lang="en-GB" altLang="en-US" sz="2800" dirty="0">
                <a:solidFill>
                  <a:srgbClr val="7030A0"/>
                </a:solidFill>
              </a:rPr>
              <a:t>SPC changes </a:t>
            </a:r>
            <a:endParaRPr lang="en-GB" altLang="en-US" sz="2800" dirty="0"/>
          </a:p>
        </p:txBody>
      </p:sp>
      <p:sp>
        <p:nvSpPr>
          <p:cNvPr id="4" name="Content Placeholder 3">
            <a:extLst>
              <a:ext uri="{FF2B5EF4-FFF2-40B4-BE49-F238E27FC236}">
                <a16:creationId xmlns:a16="http://schemas.microsoft.com/office/drawing/2014/main" id="{9D59AA14-EFF3-4761-BCC9-263480F3E532}"/>
              </a:ext>
            </a:extLst>
          </p:cNvPr>
          <p:cNvSpPr>
            <a:spLocks noGrp="1"/>
          </p:cNvSpPr>
          <p:nvPr>
            <p:ph idx="1"/>
          </p:nvPr>
        </p:nvSpPr>
        <p:spPr>
          <a:xfrm>
            <a:off x="257173" y="535440"/>
            <a:ext cx="8607694" cy="6039096"/>
          </a:xfrm>
        </p:spPr>
        <p:txBody>
          <a:bodyPr/>
          <a:lstStyle/>
          <a:p>
            <a:pPr marL="0" indent="0">
              <a:lnSpc>
                <a:spcPct val="100000"/>
              </a:lnSpc>
              <a:spcBef>
                <a:spcPts val="0"/>
              </a:spcBef>
              <a:buNone/>
            </a:pPr>
            <a:endParaRPr lang="en-GB" sz="1600" b="1" u="sng" dirty="0">
              <a:solidFill>
                <a:schemeClr val="accent1"/>
              </a:solidFill>
              <a:latin typeface="+mn-lt"/>
              <a:ea typeface="Times New Roman" panose="02020603050405020304" pitchFamily="18" charset="0"/>
              <a:hlinkClick r:id="rId3">
                <a:extLst>
                  <a:ext uri="{A12FA001-AC4F-418D-AE19-62706E023703}">
                    <ahyp:hlinkClr xmlns:ahyp="http://schemas.microsoft.com/office/drawing/2018/hyperlinkcolor" val="tx"/>
                  </a:ext>
                </a:extLst>
              </a:hlinkClick>
            </a:endParaRPr>
          </a:p>
          <a:p>
            <a:pPr>
              <a:lnSpc>
                <a:spcPct val="100000"/>
              </a:lnSpc>
              <a:spcBef>
                <a:spcPts val="0"/>
              </a:spcBef>
              <a:spcAft>
                <a:spcPts val="1000"/>
              </a:spcAft>
            </a:pPr>
            <a:r>
              <a:rPr lang="en-GB" sz="1600" b="1" u="sng" dirty="0" err="1">
                <a:solidFill>
                  <a:schemeClr val="accent1"/>
                </a:solidFill>
                <a:effectLst/>
                <a:latin typeface="+mn-l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Paxlovid</a:t>
            </a:r>
            <a:r>
              <a:rPr lang="en-GB" sz="1600" b="1" u="sng" dirty="0">
                <a:solidFill>
                  <a:schemeClr val="accent1"/>
                </a:solidFill>
                <a:effectLst/>
                <a:latin typeface="+mn-l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en-GB" sz="1600" b="1" u="sng" dirty="0" err="1">
                <a:solidFill>
                  <a:schemeClr val="accent1"/>
                </a:solidFill>
                <a:effectLst/>
                <a:latin typeface="+mn-l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nirmatrelvir</a:t>
            </a:r>
            <a:r>
              <a:rPr lang="en-GB" sz="1600" b="1" u="sng" dirty="0">
                <a:solidFill>
                  <a:schemeClr val="accent1"/>
                </a:solidFill>
                <a:effectLst/>
                <a:latin typeface="+mn-l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 &amp; ritonavir) 150 mg/100 mg film-coated </a:t>
            </a:r>
            <a:r>
              <a:rPr lang="en-GB" sz="1600" b="1" dirty="0">
                <a:solidFill>
                  <a:schemeClr val="accent1"/>
                </a:solidFill>
                <a:effectLst/>
                <a:latin typeface="+mn-l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tablets</a:t>
            </a:r>
            <a:r>
              <a:rPr lang="en-GB" sz="1600" b="1" dirty="0">
                <a:solidFill>
                  <a:schemeClr val="accent1"/>
                </a:solidFill>
                <a:effectLst/>
                <a:latin typeface="+mn-lt"/>
                <a:ea typeface="Times New Roman" panose="02020603050405020304" pitchFamily="18" charset="0"/>
                <a:cs typeface="Times New Roman" panose="02020603050405020304" pitchFamily="18" charset="0"/>
              </a:rPr>
              <a:t> </a:t>
            </a:r>
            <a:r>
              <a:rPr lang="en-GB" sz="1600" dirty="0">
                <a:solidFill>
                  <a:srgbClr val="000000"/>
                </a:solidFill>
                <a:effectLst/>
                <a:latin typeface="+mn-lt"/>
                <a:ea typeface="Times New Roman" panose="02020603050405020304" pitchFamily="18" charset="0"/>
                <a:cs typeface="Times New Roman" panose="02020603050405020304" pitchFamily="18" charset="0"/>
              </a:rPr>
              <a:t>SPC now notes potential for increased levels of dabigatran and subsequent increase in bleeding risk when used concurrently with </a:t>
            </a:r>
            <a:r>
              <a:rPr lang="en-GB" sz="1600" dirty="0" err="1">
                <a:solidFill>
                  <a:srgbClr val="000000"/>
                </a:solidFill>
                <a:effectLst/>
                <a:latin typeface="+mn-lt"/>
                <a:ea typeface="Times New Roman" panose="02020603050405020304" pitchFamily="18" charset="0"/>
                <a:cs typeface="Times New Roman" panose="02020603050405020304" pitchFamily="18" charset="0"/>
              </a:rPr>
              <a:t>Paxlovid</a:t>
            </a:r>
            <a:r>
              <a:rPr lang="en-GB" sz="1600" dirty="0">
                <a:solidFill>
                  <a:srgbClr val="000000"/>
                </a:solidFill>
                <a:effectLst/>
                <a:latin typeface="+mn-lt"/>
                <a:ea typeface="Times New Roman" panose="02020603050405020304" pitchFamily="18" charset="0"/>
                <a:cs typeface="Times New Roman" panose="02020603050405020304" pitchFamily="18" charset="0"/>
              </a:rPr>
              <a:t>, and increased levels of midazolam with concurrent use, with potential for increased risk of respiratory depression.</a:t>
            </a:r>
            <a:endParaRPr lang="en-GB" sz="1600" dirty="0">
              <a:effectLst/>
              <a:latin typeface="+mn-lt"/>
              <a:ea typeface="Calibri" panose="020F0502020204030204" pitchFamily="34" charset="0"/>
              <a:cs typeface="Times New Roman" panose="02020603050405020304" pitchFamily="18" charset="0"/>
            </a:endParaRPr>
          </a:p>
          <a:p>
            <a:pPr>
              <a:lnSpc>
                <a:spcPct val="100000"/>
              </a:lnSpc>
              <a:spcBef>
                <a:spcPts val="0"/>
              </a:spcBef>
            </a:pPr>
            <a:r>
              <a:rPr lang="en-GB" sz="1600" b="1" u="sng" dirty="0">
                <a:solidFill>
                  <a:schemeClr val="accent1"/>
                </a:solidFill>
                <a:effectLst/>
                <a:latin typeface="+mn-lt"/>
                <a:ea typeface="Times New Roman" panose="02020603050405020304" pitchFamily="18" charset="0"/>
                <a:hlinkClick r:id="rId5">
                  <a:extLst>
                    <a:ext uri="{A12FA001-AC4F-418D-AE19-62706E023703}">
                      <ahyp:hlinkClr xmlns:ahyp="http://schemas.microsoft.com/office/drawing/2018/hyperlinkcolor" val="tx"/>
                    </a:ext>
                  </a:extLst>
                </a:hlinkClick>
              </a:rPr>
              <a:t>Nu-Seals cardio (acetylsalicylic acid) 75 Gastro-resistant </a:t>
            </a:r>
            <a:r>
              <a:rPr lang="en-GB" sz="1600" b="1" dirty="0">
                <a:solidFill>
                  <a:schemeClr val="accent1"/>
                </a:solidFill>
                <a:effectLst/>
                <a:latin typeface="+mn-lt"/>
                <a:ea typeface="Times New Roman" panose="02020603050405020304" pitchFamily="18" charset="0"/>
                <a:hlinkClick r:id="rId5">
                  <a:extLst>
                    <a:ext uri="{A12FA001-AC4F-418D-AE19-62706E023703}">
                      <ahyp:hlinkClr xmlns:ahyp="http://schemas.microsoft.com/office/drawing/2018/hyperlinkcolor" val="tx"/>
                    </a:ext>
                  </a:extLst>
                </a:hlinkClick>
              </a:rPr>
              <a:t>Tablets</a:t>
            </a:r>
            <a:r>
              <a:rPr lang="en-GB" sz="1600" b="1" dirty="0">
                <a:solidFill>
                  <a:schemeClr val="accent1"/>
                </a:solidFill>
                <a:latin typeface="+mn-lt"/>
                <a:ea typeface="Times New Roman" panose="02020603050405020304" pitchFamily="18" charset="0"/>
              </a:rPr>
              <a:t> </a:t>
            </a:r>
            <a:r>
              <a:rPr lang="en-GB" sz="1600" dirty="0">
                <a:solidFill>
                  <a:srgbClr val="0A0A0A"/>
                </a:solidFill>
                <a:effectLst/>
                <a:latin typeface="+mn-lt"/>
                <a:ea typeface="Times New Roman" panose="02020603050405020304" pitchFamily="18" charset="0"/>
              </a:rPr>
              <a:t>SPC now includes benzyl alcohol (0.128mg per tablet) as an excipient with known effect &amp; corresponding warning to use high volumes in caution &amp; only if necessary, especially in patients with liver/kidney impairment due to risk of accumulation &amp; toxicity (metabolic acidosis).</a:t>
            </a:r>
          </a:p>
          <a:p>
            <a:pPr>
              <a:lnSpc>
                <a:spcPct val="100000"/>
              </a:lnSpc>
              <a:spcBef>
                <a:spcPts val="0"/>
              </a:spcBef>
            </a:pPr>
            <a:endParaRPr lang="en-GB" sz="1600" b="1" u="sng" dirty="0">
              <a:solidFill>
                <a:srgbClr val="0A0A0A"/>
              </a:solidFill>
              <a:latin typeface="+mn-lt"/>
              <a:ea typeface="Times New Roman" panose="02020603050405020304" pitchFamily="18" charset="0"/>
              <a:hlinkClick r:id="rId3"/>
            </a:endParaRPr>
          </a:p>
          <a:p>
            <a:pPr>
              <a:lnSpc>
                <a:spcPct val="100000"/>
              </a:lnSpc>
              <a:spcBef>
                <a:spcPts val="0"/>
              </a:spcBef>
            </a:pPr>
            <a:r>
              <a:rPr lang="en-GB" sz="1600" b="1" u="sng" dirty="0" err="1">
                <a:solidFill>
                  <a:schemeClr val="accent1"/>
                </a:solidFill>
                <a:effectLst/>
                <a:latin typeface="+mn-lt"/>
                <a:ea typeface="Times New Roman" panose="02020603050405020304" pitchFamily="18" charset="0"/>
                <a:cs typeface="Arial" panose="020B0604020202020204" pitchFamily="34" charset="0"/>
                <a:hlinkClick r:id="rId6">
                  <a:extLst>
                    <a:ext uri="{A12FA001-AC4F-418D-AE19-62706E023703}">
                      <ahyp:hlinkClr xmlns:ahyp="http://schemas.microsoft.com/office/drawing/2018/hyperlinkcolor" val="tx"/>
                    </a:ext>
                  </a:extLst>
                </a:hlinkClick>
              </a:rPr>
              <a:t>Lemsip</a:t>
            </a:r>
            <a:r>
              <a:rPr lang="en-GB" sz="1600" b="1" u="sng" dirty="0">
                <a:solidFill>
                  <a:schemeClr val="accent1"/>
                </a:solidFill>
                <a:effectLst/>
                <a:latin typeface="+mn-lt"/>
                <a:ea typeface="Times New Roman" panose="02020603050405020304" pitchFamily="18" charset="0"/>
                <a:cs typeface="Arial" panose="020B0604020202020204" pitchFamily="34" charset="0"/>
                <a:hlinkClick r:id="rId6">
                  <a:extLst>
                    <a:ext uri="{A12FA001-AC4F-418D-AE19-62706E023703}">
                      <ahyp:hlinkClr xmlns:ahyp="http://schemas.microsoft.com/office/drawing/2018/hyperlinkcolor" val="tx"/>
                    </a:ext>
                  </a:extLst>
                </a:hlinkClick>
              </a:rPr>
              <a:t> products containing paracetamol</a:t>
            </a:r>
            <a:r>
              <a:rPr lang="en-GB" sz="1600" dirty="0">
                <a:solidFill>
                  <a:schemeClr val="accent1"/>
                </a:solidFill>
                <a:effectLst/>
                <a:latin typeface="+mn-lt"/>
                <a:ea typeface="Times New Roman" panose="02020603050405020304" pitchFamily="18" charset="0"/>
                <a:cs typeface="Arial" panose="020B0604020202020204" pitchFamily="34" charset="0"/>
              </a:rPr>
              <a:t> </a:t>
            </a:r>
            <a:r>
              <a:rPr lang="en-GB" sz="1600" dirty="0">
                <a:effectLst/>
                <a:latin typeface="+mn-lt"/>
                <a:ea typeface="Times New Roman" panose="02020603050405020304" pitchFamily="18" charset="0"/>
                <a:cs typeface="Arial" panose="020B0604020202020204" pitchFamily="34" charset="0"/>
              </a:rPr>
              <a:t>SPC now cautions the concomitant administration of</a:t>
            </a:r>
            <a:r>
              <a:rPr lang="en-GB" sz="1600" dirty="0">
                <a:effectLst/>
                <a:latin typeface="+mn-lt"/>
                <a:ea typeface="Times New Roman" panose="02020603050405020304" pitchFamily="18" charset="0"/>
              </a:rPr>
              <a:t> paracetamol with flucloxacillin due to increased risk of high anion gap metabolic acidosis, particularly in patients with severe renal impairment, sepsis, malnutrition, as well as those on maximum daily doses of paracetamol.</a:t>
            </a:r>
            <a:endParaRPr lang="en-GB" sz="1600" b="1" u="sng" dirty="0">
              <a:solidFill>
                <a:srgbClr val="000000"/>
              </a:solidFill>
              <a:effectLst/>
              <a:latin typeface="+mn-lt"/>
              <a:ea typeface="Times New Roman" panose="02020603050405020304" pitchFamily="18" charset="0"/>
              <a:hlinkClick r:id="rId3">
                <a:extLst>
                  <a:ext uri="{A12FA001-AC4F-418D-AE19-62706E023703}">
                    <ahyp:hlinkClr xmlns:ahyp="http://schemas.microsoft.com/office/drawing/2018/hyperlinkcolor" val="tx"/>
                  </a:ext>
                </a:extLst>
              </a:hlinkClick>
            </a:endParaRPr>
          </a:p>
          <a:p>
            <a:pPr>
              <a:lnSpc>
                <a:spcPct val="100000"/>
              </a:lnSpc>
              <a:spcBef>
                <a:spcPts val="0"/>
              </a:spcBef>
            </a:pPr>
            <a:endParaRPr lang="en-GB" sz="1600" b="1" u="sng" dirty="0">
              <a:solidFill>
                <a:srgbClr val="000000"/>
              </a:solidFill>
              <a:latin typeface="+mn-lt"/>
              <a:ea typeface="Times New Roman" panose="02020603050405020304" pitchFamily="18" charset="0"/>
              <a:hlinkClick r:id="rId3">
                <a:extLst>
                  <a:ext uri="{A12FA001-AC4F-418D-AE19-62706E023703}">
                    <ahyp:hlinkClr xmlns:ahyp="http://schemas.microsoft.com/office/drawing/2018/hyperlinkcolor" val="tx"/>
                  </a:ext>
                </a:extLst>
              </a:hlinkClick>
            </a:endParaRPr>
          </a:p>
          <a:p>
            <a:pPr>
              <a:lnSpc>
                <a:spcPct val="100000"/>
              </a:lnSpc>
              <a:spcBef>
                <a:spcPts val="0"/>
              </a:spcBef>
            </a:pPr>
            <a:r>
              <a:rPr lang="en-GB" sz="1600" b="1" u="sng" dirty="0" err="1">
                <a:solidFill>
                  <a:schemeClr val="accent1"/>
                </a:solidFill>
                <a:effectLst/>
                <a:latin typeface="+mn-lt"/>
                <a:ea typeface="Times New Roman" panose="02020603050405020304" pitchFamily="18" charset="0"/>
                <a:cs typeface="Arial" panose="020B0604020202020204" pitchFamily="34" charset="0"/>
                <a:hlinkClick r:id="rId7">
                  <a:extLst>
                    <a:ext uri="{A12FA001-AC4F-418D-AE19-62706E023703}">
                      <ahyp:hlinkClr xmlns:ahyp="http://schemas.microsoft.com/office/drawing/2018/hyperlinkcolor" val="tx"/>
                    </a:ext>
                  </a:extLst>
                </a:hlinkClick>
              </a:rPr>
              <a:t>Alvedon</a:t>
            </a:r>
            <a:r>
              <a:rPr lang="en-GB" sz="1600" b="1" u="sng" dirty="0">
                <a:solidFill>
                  <a:schemeClr val="accent1"/>
                </a:solidFill>
                <a:effectLst/>
                <a:latin typeface="+mn-lt"/>
                <a:ea typeface="Times New Roman" panose="02020603050405020304" pitchFamily="18" charset="0"/>
                <a:cs typeface="Arial" panose="020B0604020202020204" pitchFamily="34" charset="0"/>
                <a:hlinkClick r:id="rId7">
                  <a:extLst>
                    <a:ext uri="{A12FA001-AC4F-418D-AE19-62706E023703}">
                      <ahyp:hlinkClr xmlns:ahyp="http://schemas.microsoft.com/office/drawing/2018/hyperlinkcolor" val="tx"/>
                    </a:ext>
                  </a:extLst>
                </a:hlinkClick>
              </a:rPr>
              <a:t> (paracetamol) Suppositories</a:t>
            </a:r>
            <a:r>
              <a:rPr lang="en-GB" sz="1600" b="1" u="sng" dirty="0">
                <a:solidFill>
                  <a:schemeClr val="accent1"/>
                </a:solidFill>
                <a:latin typeface="+mn-lt"/>
                <a:ea typeface="Times New Roman" panose="02020603050405020304" pitchFamily="18" charset="0"/>
                <a:cs typeface="Arial" panose="020B0604020202020204" pitchFamily="34" charset="0"/>
              </a:rPr>
              <a:t> </a:t>
            </a:r>
            <a:r>
              <a:rPr lang="en-GB" sz="1600" dirty="0">
                <a:solidFill>
                  <a:srgbClr val="0A0A0A"/>
                </a:solidFill>
                <a:effectLst/>
                <a:latin typeface="+mn-lt"/>
                <a:ea typeface="Times New Roman" panose="02020603050405020304" pitchFamily="18" charset="0"/>
              </a:rPr>
              <a:t>SPC has same caution as per </a:t>
            </a:r>
            <a:r>
              <a:rPr lang="en-GB" sz="1600" dirty="0" err="1">
                <a:solidFill>
                  <a:srgbClr val="0A0A0A"/>
                </a:solidFill>
                <a:effectLst/>
                <a:latin typeface="+mn-lt"/>
                <a:ea typeface="Times New Roman" panose="02020603050405020304" pitchFamily="18" charset="0"/>
              </a:rPr>
              <a:t>Lemsip</a:t>
            </a:r>
            <a:r>
              <a:rPr lang="en-GB" sz="1600" dirty="0">
                <a:solidFill>
                  <a:srgbClr val="0A0A0A"/>
                </a:solidFill>
                <a:effectLst/>
                <a:latin typeface="+mn-lt"/>
                <a:ea typeface="Times New Roman" panose="02020603050405020304" pitchFamily="18" charset="0"/>
              </a:rPr>
              <a:t> an</a:t>
            </a:r>
            <a:r>
              <a:rPr lang="en-GB" sz="1600" dirty="0">
                <a:solidFill>
                  <a:srgbClr val="0A0A0A"/>
                </a:solidFill>
                <a:latin typeface="+mn-lt"/>
                <a:ea typeface="Times New Roman" panose="02020603050405020304" pitchFamily="18" charset="0"/>
              </a:rPr>
              <a:t>d advises for cl</a:t>
            </a:r>
            <a:r>
              <a:rPr lang="en-GB" sz="1600" dirty="0">
                <a:solidFill>
                  <a:srgbClr val="0A0A0A"/>
                </a:solidFill>
                <a:effectLst/>
                <a:latin typeface="+mn-lt"/>
                <a:ea typeface="Times New Roman" panose="02020603050405020304" pitchFamily="18" charset="0"/>
              </a:rPr>
              <a:t>ose monitoring, including measurement of urinary 5-oxoproline is recommended.</a:t>
            </a:r>
            <a:endParaRPr lang="en-GB" sz="1600" dirty="0">
              <a:effectLst/>
              <a:latin typeface="+mn-lt"/>
              <a:ea typeface="Times New Roman" panose="02020603050405020304" pitchFamily="18" charset="0"/>
            </a:endParaRPr>
          </a:p>
          <a:p>
            <a:pPr>
              <a:lnSpc>
                <a:spcPct val="100000"/>
              </a:lnSpc>
              <a:spcBef>
                <a:spcPts val="0"/>
              </a:spcBef>
            </a:pPr>
            <a:endParaRPr lang="en-GB" sz="1600" b="1" u="sng" dirty="0">
              <a:solidFill>
                <a:srgbClr val="000000"/>
              </a:solidFill>
              <a:latin typeface="+mn-lt"/>
              <a:ea typeface="Times New Roman" panose="02020603050405020304" pitchFamily="18" charset="0"/>
              <a:hlinkClick r:id="rId3">
                <a:extLst>
                  <a:ext uri="{A12FA001-AC4F-418D-AE19-62706E023703}">
                    <ahyp:hlinkClr xmlns:ahyp="http://schemas.microsoft.com/office/drawing/2018/hyperlinkcolor" val="tx"/>
                  </a:ext>
                </a:extLst>
              </a:hlinkClick>
            </a:endParaRPr>
          </a:p>
          <a:p>
            <a:pPr>
              <a:lnSpc>
                <a:spcPct val="100000"/>
              </a:lnSpc>
              <a:spcBef>
                <a:spcPts val="0"/>
              </a:spcBef>
            </a:pPr>
            <a:r>
              <a:rPr lang="en-GB" sz="1600" b="1" u="sng" dirty="0" err="1">
                <a:solidFill>
                  <a:schemeClr val="accent1"/>
                </a:solidFill>
                <a:effectLst/>
                <a:latin typeface="+mn-lt"/>
                <a:ea typeface="Times New Roman" panose="02020603050405020304" pitchFamily="18" charset="0"/>
                <a:hlinkClick r:id="rId3">
                  <a:extLst>
                    <a:ext uri="{A12FA001-AC4F-418D-AE19-62706E023703}">
                      <ahyp:hlinkClr xmlns:ahyp="http://schemas.microsoft.com/office/drawing/2018/hyperlinkcolor" val="tx"/>
                    </a:ext>
                  </a:extLst>
                </a:hlinkClick>
              </a:rPr>
              <a:t>Quinoric</a:t>
            </a:r>
            <a:r>
              <a:rPr lang="en-GB" sz="1600" b="1" u="sng" dirty="0">
                <a:solidFill>
                  <a:schemeClr val="accent1"/>
                </a:solidFill>
                <a:effectLst/>
                <a:latin typeface="+mn-lt"/>
                <a:ea typeface="Times New Roman" panose="02020603050405020304" pitchFamily="18" charset="0"/>
                <a:hlinkClick r:id="rId3">
                  <a:extLst>
                    <a:ext uri="{A12FA001-AC4F-418D-AE19-62706E023703}">
                      <ahyp:hlinkClr xmlns:ahyp="http://schemas.microsoft.com/office/drawing/2018/hyperlinkcolor" val="tx"/>
                    </a:ext>
                  </a:extLst>
                </a:hlinkClick>
              </a:rPr>
              <a:t> (hydroxychloroquine) 200mg Film-Coated Tablets</a:t>
            </a:r>
            <a:r>
              <a:rPr lang="en-GB" sz="1600" b="1" u="sng" dirty="0">
                <a:solidFill>
                  <a:schemeClr val="accent1"/>
                </a:solidFill>
                <a:latin typeface="+mn-lt"/>
                <a:ea typeface="Times New Roman" panose="02020603050405020304" pitchFamily="18" charset="0"/>
              </a:rPr>
              <a:t> </a:t>
            </a:r>
            <a:r>
              <a:rPr lang="en-GB" sz="1600" dirty="0">
                <a:solidFill>
                  <a:srgbClr val="0A0A0A"/>
                </a:solidFill>
                <a:effectLst/>
                <a:latin typeface="+mn-lt"/>
                <a:ea typeface="Times New Roman" panose="02020603050405020304" pitchFamily="18" charset="0"/>
              </a:rPr>
              <a:t>SPC now warns cases of severe cutaneous adverse drug reactions, which may be life-threatening/ fatal, including drug rash with eosinophilia and systemic symptoms, acute generalized </a:t>
            </a:r>
            <a:r>
              <a:rPr lang="en-GB" sz="1600" dirty="0" err="1">
                <a:solidFill>
                  <a:srgbClr val="0A0A0A"/>
                </a:solidFill>
                <a:effectLst/>
                <a:latin typeface="+mn-lt"/>
                <a:ea typeface="Times New Roman" panose="02020603050405020304" pitchFamily="18" charset="0"/>
              </a:rPr>
              <a:t>exanthematous</a:t>
            </a:r>
            <a:r>
              <a:rPr lang="en-GB" sz="1600" dirty="0">
                <a:solidFill>
                  <a:srgbClr val="0A0A0A"/>
                </a:solidFill>
                <a:effectLst/>
                <a:latin typeface="+mn-lt"/>
                <a:ea typeface="Times New Roman" panose="02020603050405020304" pitchFamily="18" charset="0"/>
              </a:rPr>
              <a:t> pustulosis, Stevens-Johnson syndrome and toxic epidermal necrolysis.</a:t>
            </a:r>
          </a:p>
          <a:p>
            <a:pPr marL="0" indent="0">
              <a:buNone/>
            </a:pPr>
            <a:endParaRPr lang="en-GB" dirty="0"/>
          </a:p>
        </p:txBody>
      </p:sp>
    </p:spTree>
    <p:extLst>
      <p:ext uri="{BB962C8B-B14F-4D97-AF65-F5344CB8AC3E}">
        <p14:creationId xmlns:p14="http://schemas.microsoft.com/office/powerpoint/2010/main" val="3421892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7173" y="120651"/>
            <a:ext cx="8607694" cy="536574"/>
          </a:xfrm>
        </p:spPr>
        <p:txBody>
          <a:bodyPr/>
          <a:lstStyle/>
          <a:p>
            <a:pPr marL="342900" indent="-342900" algn="ctr"/>
            <a:r>
              <a:rPr lang="en-GB" altLang="en-US" sz="2800" dirty="0">
                <a:solidFill>
                  <a:srgbClr val="7030A0"/>
                </a:solidFill>
              </a:rPr>
              <a:t>SPC changes </a:t>
            </a:r>
            <a:endParaRPr lang="en-GB" altLang="en-US" sz="2800" dirty="0"/>
          </a:p>
        </p:txBody>
      </p:sp>
      <p:sp>
        <p:nvSpPr>
          <p:cNvPr id="4" name="Content Placeholder 3">
            <a:extLst>
              <a:ext uri="{FF2B5EF4-FFF2-40B4-BE49-F238E27FC236}">
                <a16:creationId xmlns:a16="http://schemas.microsoft.com/office/drawing/2014/main" id="{9D59AA14-EFF3-4761-BCC9-263480F3E532}"/>
              </a:ext>
            </a:extLst>
          </p:cNvPr>
          <p:cNvSpPr>
            <a:spLocks noGrp="1"/>
          </p:cNvSpPr>
          <p:nvPr>
            <p:ph idx="1"/>
          </p:nvPr>
        </p:nvSpPr>
        <p:spPr>
          <a:xfrm>
            <a:off x="257173" y="892056"/>
            <a:ext cx="8607694" cy="5627616"/>
          </a:xfrm>
        </p:spPr>
        <p:txBody>
          <a:bodyPr/>
          <a:lstStyle/>
          <a:p>
            <a:pPr>
              <a:lnSpc>
                <a:spcPct val="100000"/>
              </a:lnSpc>
              <a:spcBef>
                <a:spcPts val="0"/>
              </a:spcBef>
            </a:pPr>
            <a:r>
              <a:rPr lang="en-GB" sz="1600" b="1" u="sng" dirty="0">
                <a:solidFill>
                  <a:schemeClr val="accent1"/>
                </a:solidFill>
                <a:effectLst/>
                <a:latin typeface="+mn-lt"/>
                <a:ea typeface="Times New Roman" panose="02020603050405020304" pitchFamily="18" charset="0"/>
                <a:hlinkClick r:id="rId3">
                  <a:extLst>
                    <a:ext uri="{A12FA001-AC4F-418D-AE19-62706E023703}">
                      <ahyp:hlinkClr xmlns:ahyp="http://schemas.microsoft.com/office/drawing/2018/hyperlinkcolor" val="tx"/>
                    </a:ext>
                  </a:extLst>
                </a:hlinkClick>
              </a:rPr>
              <a:t>Xtandi (enzalutamide) 40 and 80 mg film coated </a:t>
            </a:r>
            <a:r>
              <a:rPr lang="en-GB" sz="1600" b="1" dirty="0">
                <a:solidFill>
                  <a:schemeClr val="accent1"/>
                </a:solidFill>
                <a:effectLst/>
                <a:latin typeface="+mn-lt"/>
                <a:ea typeface="Times New Roman" panose="02020603050405020304" pitchFamily="18" charset="0"/>
                <a:hlinkClick r:id="rId3">
                  <a:extLst>
                    <a:ext uri="{A12FA001-AC4F-418D-AE19-62706E023703}">
                      <ahyp:hlinkClr xmlns:ahyp="http://schemas.microsoft.com/office/drawing/2018/hyperlinkcolor" val="tx"/>
                    </a:ext>
                  </a:extLst>
                </a:hlinkClick>
              </a:rPr>
              <a:t>tablets</a:t>
            </a:r>
            <a:r>
              <a:rPr lang="en-GB" sz="1600" b="1" dirty="0">
                <a:solidFill>
                  <a:schemeClr val="accent1"/>
                </a:solidFill>
                <a:effectLst/>
                <a:latin typeface="+mn-lt"/>
                <a:ea typeface="Times New Roman" panose="02020603050405020304" pitchFamily="18" charset="0"/>
              </a:rPr>
              <a:t> </a:t>
            </a:r>
            <a:r>
              <a:rPr lang="en-GB" sz="1600" dirty="0">
                <a:solidFill>
                  <a:srgbClr val="0A0A0A"/>
                </a:solidFill>
                <a:effectLst/>
                <a:latin typeface="+mn-lt"/>
                <a:ea typeface="Times New Roman" panose="02020603050405020304" pitchFamily="18" charset="0"/>
                <a:cs typeface="Times New Roman" panose="02020603050405020304" pitchFamily="18" charset="0"/>
              </a:rPr>
              <a:t>SPC</a:t>
            </a:r>
            <a:r>
              <a:rPr lang="en-GB" sz="1600" b="1" dirty="0">
                <a:solidFill>
                  <a:srgbClr val="0A0A0A"/>
                </a:solidFill>
                <a:effectLst/>
                <a:latin typeface="+mn-lt"/>
                <a:ea typeface="Times New Roman" panose="02020603050405020304" pitchFamily="18" charset="0"/>
                <a:cs typeface="Times New Roman" panose="02020603050405020304" pitchFamily="18" charset="0"/>
              </a:rPr>
              <a:t> </a:t>
            </a:r>
            <a:r>
              <a:rPr lang="en-GB" sz="1600" dirty="0">
                <a:solidFill>
                  <a:srgbClr val="0A0A0A"/>
                </a:solidFill>
                <a:effectLst/>
                <a:latin typeface="+mn-lt"/>
                <a:ea typeface="Times New Roman" panose="02020603050405020304" pitchFamily="18" charset="0"/>
                <a:cs typeface="Times New Roman" panose="02020603050405020304" pitchFamily="18" charset="0"/>
              </a:rPr>
              <a:t>now warns on adverse effects of ischaemic heart diseas</a:t>
            </a:r>
            <a:r>
              <a:rPr lang="en-GB" sz="1600" dirty="0">
                <a:solidFill>
                  <a:srgbClr val="0A0A0A"/>
                </a:solidFill>
                <a:latin typeface="+mn-lt"/>
                <a:ea typeface="Times New Roman" panose="02020603050405020304" pitchFamily="18" charset="0"/>
                <a:cs typeface="Times New Roman" panose="02020603050405020304" pitchFamily="18" charset="0"/>
              </a:rPr>
              <a:t>e and seizures.</a:t>
            </a:r>
            <a:r>
              <a:rPr lang="en-GB" sz="1600" b="1" dirty="0">
                <a:solidFill>
                  <a:srgbClr val="0A0A0A"/>
                </a:solidFill>
                <a:effectLst/>
                <a:latin typeface="+mn-lt"/>
                <a:ea typeface="Calibri" panose="020F0502020204030204" pitchFamily="34" charset="0"/>
                <a:cs typeface="Times New Roman" panose="02020603050405020304" pitchFamily="18" charset="0"/>
              </a:rPr>
              <a:t> </a:t>
            </a:r>
            <a:r>
              <a:rPr lang="en-GB" sz="1600" dirty="0">
                <a:solidFill>
                  <a:srgbClr val="0A0A0A"/>
                </a:solidFill>
                <a:effectLst/>
                <a:latin typeface="+mn-lt"/>
                <a:ea typeface="Calibri" panose="020F0502020204030204" pitchFamily="34" charset="0"/>
                <a:cs typeface="Times New Roman" panose="02020603050405020304" pitchFamily="18" charset="0"/>
              </a:rPr>
              <a:t>Interaction section updated with information relating to enzyme induction affecting transporters, mild inhibitory effect on P-</a:t>
            </a:r>
            <a:r>
              <a:rPr lang="en-GB" sz="1600" dirty="0" err="1">
                <a:solidFill>
                  <a:srgbClr val="0A0A0A"/>
                </a:solidFill>
                <a:effectLst/>
                <a:latin typeface="+mn-lt"/>
                <a:ea typeface="Calibri" panose="020F0502020204030204" pitchFamily="34" charset="0"/>
                <a:cs typeface="Times New Roman" panose="02020603050405020304" pitchFamily="18" charset="0"/>
              </a:rPr>
              <a:t>gp</a:t>
            </a:r>
            <a:r>
              <a:rPr lang="en-GB" sz="1600" dirty="0">
                <a:solidFill>
                  <a:srgbClr val="0A0A0A"/>
                </a:solidFill>
                <a:effectLst/>
                <a:latin typeface="+mn-lt"/>
                <a:ea typeface="Calibri" panose="020F0502020204030204" pitchFamily="34" charset="0"/>
                <a:cs typeface="Times New Roman" panose="02020603050405020304" pitchFamily="18" charset="0"/>
              </a:rPr>
              <a:t> substrate digoxin and inhibition of MRP2. </a:t>
            </a:r>
          </a:p>
          <a:p>
            <a:pPr>
              <a:lnSpc>
                <a:spcPct val="100000"/>
              </a:lnSpc>
              <a:spcBef>
                <a:spcPts val="0"/>
              </a:spcBef>
            </a:pPr>
            <a:endParaRPr lang="en-GB" sz="1600" dirty="0">
              <a:solidFill>
                <a:schemeClr val="accent1"/>
              </a:solidFill>
              <a:effectLst/>
              <a:latin typeface="+mn-lt"/>
              <a:ea typeface="Calibri" panose="020F0502020204030204" pitchFamily="34" charset="0"/>
              <a:cs typeface="Times New Roman" panose="02020603050405020304" pitchFamily="18" charset="0"/>
            </a:endParaRPr>
          </a:p>
          <a:p>
            <a:pPr>
              <a:lnSpc>
                <a:spcPct val="100000"/>
              </a:lnSpc>
              <a:spcBef>
                <a:spcPts val="0"/>
              </a:spcBef>
            </a:pPr>
            <a:r>
              <a:rPr lang="en-GB" sz="1600" b="1" u="sng" dirty="0">
                <a:solidFill>
                  <a:schemeClr val="accent1"/>
                </a:solidFill>
                <a:effectLst/>
                <a:latin typeface="+mn-lt"/>
                <a:ea typeface="Times New Roman" panose="02020603050405020304" pitchFamily="18" charset="0"/>
                <a:hlinkClick r:id="rId4">
                  <a:extLst>
                    <a:ext uri="{A12FA001-AC4F-418D-AE19-62706E023703}">
                      <ahyp:hlinkClr xmlns:ahyp="http://schemas.microsoft.com/office/drawing/2018/hyperlinkcolor" val="tx"/>
                    </a:ext>
                  </a:extLst>
                </a:hlinkClick>
              </a:rPr>
              <a:t>Protium (pantoprazole) </a:t>
            </a:r>
            <a:r>
              <a:rPr lang="en-GB" sz="1600" b="1" u="sng" dirty="0" err="1">
                <a:solidFill>
                  <a:schemeClr val="accent1"/>
                </a:solidFill>
                <a:effectLst/>
                <a:latin typeface="+mn-lt"/>
                <a:ea typeface="Times New Roman" panose="02020603050405020304" pitchFamily="18" charset="0"/>
                <a:hlinkClick r:id="rId4">
                  <a:extLst>
                    <a:ext uri="{A12FA001-AC4F-418D-AE19-62706E023703}">
                      <ahyp:hlinkClr xmlns:ahyp="http://schemas.microsoft.com/office/drawing/2018/hyperlinkcolor" val="tx"/>
                    </a:ext>
                  </a:extLst>
                </a:hlinkClick>
              </a:rPr>
              <a:t>i.v.</a:t>
            </a:r>
            <a:r>
              <a:rPr lang="en-GB" sz="1600" b="1" u="sng" dirty="0">
                <a:solidFill>
                  <a:schemeClr val="accent1"/>
                </a:solidFill>
                <a:effectLst/>
                <a:latin typeface="+mn-lt"/>
                <a:ea typeface="Times New Roman" panose="02020603050405020304" pitchFamily="18" charset="0"/>
                <a:hlinkClick r:id="rId4">
                  <a:extLst>
                    <a:ext uri="{A12FA001-AC4F-418D-AE19-62706E023703}">
                      <ahyp:hlinkClr xmlns:ahyp="http://schemas.microsoft.com/office/drawing/2018/hyperlinkcolor" val="tx"/>
                    </a:ext>
                  </a:extLst>
                </a:hlinkClick>
              </a:rPr>
              <a:t> 40 mg powder for solution for </a:t>
            </a:r>
            <a:r>
              <a:rPr lang="en-GB" sz="1600" b="1" dirty="0">
                <a:solidFill>
                  <a:schemeClr val="accent1"/>
                </a:solidFill>
                <a:effectLst/>
                <a:latin typeface="+mn-lt"/>
                <a:ea typeface="Times New Roman" panose="02020603050405020304" pitchFamily="18" charset="0"/>
                <a:hlinkClick r:id="rId4">
                  <a:extLst>
                    <a:ext uri="{A12FA001-AC4F-418D-AE19-62706E023703}">
                      <ahyp:hlinkClr xmlns:ahyp="http://schemas.microsoft.com/office/drawing/2018/hyperlinkcolor" val="tx"/>
                    </a:ext>
                  </a:extLst>
                </a:hlinkClick>
              </a:rPr>
              <a:t>injection</a:t>
            </a:r>
            <a:r>
              <a:rPr lang="en-GB" sz="1600" b="1" dirty="0">
                <a:solidFill>
                  <a:schemeClr val="accent1"/>
                </a:solidFill>
                <a:effectLst/>
                <a:latin typeface="+mn-lt"/>
                <a:ea typeface="Times New Roman" panose="02020603050405020304" pitchFamily="18" charset="0"/>
              </a:rPr>
              <a:t> </a:t>
            </a:r>
            <a:r>
              <a:rPr lang="en-GB" sz="1600" dirty="0">
                <a:effectLst/>
                <a:latin typeface="+mn-lt"/>
                <a:ea typeface="Times New Roman" panose="02020603050405020304" pitchFamily="18" charset="0"/>
              </a:rPr>
              <a:t>SPC now warns hypomagnesemia may lead to hypocalcaemia and/or hypokalaemia and Drug Reaction with Eosinophilia and Systemic Symptoms (DRESS)  is an adverse effect.</a:t>
            </a:r>
          </a:p>
          <a:p>
            <a:pPr marL="0" indent="0">
              <a:lnSpc>
                <a:spcPct val="100000"/>
              </a:lnSpc>
              <a:spcBef>
                <a:spcPts val="0"/>
              </a:spcBef>
              <a:buNone/>
            </a:pPr>
            <a:endParaRPr lang="en-GB" sz="1600" dirty="0">
              <a:effectLst/>
              <a:latin typeface="+mn-lt"/>
              <a:ea typeface="Calibri" panose="020F0502020204030204" pitchFamily="34" charset="0"/>
              <a:cs typeface="Times New Roman" panose="02020603050405020304" pitchFamily="18" charset="0"/>
            </a:endParaRPr>
          </a:p>
          <a:p>
            <a:pPr>
              <a:lnSpc>
                <a:spcPct val="100000"/>
              </a:lnSpc>
              <a:spcBef>
                <a:spcPts val="0"/>
              </a:spcBef>
            </a:pPr>
            <a:r>
              <a:rPr lang="en-GB" sz="1600" b="1" u="sng" dirty="0" err="1">
                <a:solidFill>
                  <a:schemeClr val="accent1"/>
                </a:solidFill>
                <a:latin typeface="+mn-lt"/>
                <a:ea typeface="Times New Roman" panose="02020603050405020304" pitchFamily="18" charset="0"/>
                <a:hlinkClick r:id="rId5">
                  <a:extLst>
                    <a:ext uri="{A12FA001-AC4F-418D-AE19-62706E023703}">
                      <ahyp:hlinkClr xmlns:ahyp="http://schemas.microsoft.com/office/drawing/2018/hyperlinkcolor" val="tx"/>
                    </a:ext>
                  </a:extLst>
                </a:hlinkClick>
              </a:rPr>
              <a:t>Levosert</a:t>
            </a:r>
            <a:r>
              <a:rPr lang="en-GB" sz="1600" b="1" u="sng" dirty="0">
                <a:solidFill>
                  <a:schemeClr val="accent1"/>
                </a:solidFill>
                <a:latin typeface="+mn-lt"/>
                <a:ea typeface="Times New Roman" panose="02020603050405020304" pitchFamily="18" charset="0"/>
                <a:hlinkClick r:id="rId5">
                  <a:extLst>
                    <a:ext uri="{A12FA001-AC4F-418D-AE19-62706E023703}">
                      <ahyp:hlinkClr xmlns:ahyp="http://schemas.microsoft.com/office/drawing/2018/hyperlinkcolor" val="tx"/>
                    </a:ext>
                  </a:extLst>
                </a:hlinkClick>
              </a:rPr>
              <a:t> (levonorgestrel) 20 micrograms/24 hours Intrauterine Delivery </a:t>
            </a:r>
            <a:r>
              <a:rPr lang="en-GB" sz="1600" b="1" dirty="0">
                <a:solidFill>
                  <a:schemeClr val="accent1"/>
                </a:solidFill>
                <a:latin typeface="+mn-lt"/>
                <a:ea typeface="Times New Roman" panose="02020603050405020304" pitchFamily="18" charset="0"/>
                <a:hlinkClick r:id="rId5">
                  <a:extLst>
                    <a:ext uri="{A12FA001-AC4F-418D-AE19-62706E023703}">
                      <ahyp:hlinkClr xmlns:ahyp="http://schemas.microsoft.com/office/drawing/2018/hyperlinkcolor" val="tx"/>
                    </a:ext>
                  </a:extLst>
                </a:hlinkClick>
              </a:rPr>
              <a:t>System</a:t>
            </a:r>
            <a:r>
              <a:rPr lang="en-GB" sz="1600" b="1" dirty="0">
                <a:solidFill>
                  <a:schemeClr val="accent1"/>
                </a:solidFill>
                <a:latin typeface="+mn-lt"/>
                <a:ea typeface="Times New Roman" panose="02020603050405020304" pitchFamily="18" charset="0"/>
              </a:rPr>
              <a:t> </a:t>
            </a:r>
            <a:r>
              <a:rPr lang="en-GB" sz="1600" dirty="0">
                <a:solidFill>
                  <a:srgbClr val="0A0A0A"/>
                </a:solidFill>
                <a:latin typeface="+mn-lt"/>
                <a:ea typeface="Times New Roman" panose="02020603050405020304" pitchFamily="18" charset="0"/>
              </a:rPr>
              <a:t>SPC now warns risk of expulsion is increased in women with history of heavy menstrual bleeding &amp; with greater than normal BMI at time of insertion, the risk of which increases gradually with increasing BMI. A partially expelled </a:t>
            </a:r>
            <a:r>
              <a:rPr lang="en-GB" sz="1600" dirty="0" err="1">
                <a:solidFill>
                  <a:srgbClr val="0A0A0A"/>
                </a:solidFill>
                <a:latin typeface="+mn-lt"/>
                <a:ea typeface="Times New Roman" panose="02020603050405020304" pitchFamily="18" charset="0"/>
              </a:rPr>
              <a:t>Levosert</a:t>
            </a:r>
            <a:r>
              <a:rPr lang="en-GB" sz="1600" dirty="0">
                <a:solidFill>
                  <a:srgbClr val="0A0A0A"/>
                </a:solidFill>
                <a:latin typeface="+mn-lt"/>
                <a:ea typeface="Times New Roman" panose="02020603050405020304" pitchFamily="18" charset="0"/>
              </a:rPr>
              <a:t> may decrease effectiveness &amp; should be removed.</a:t>
            </a:r>
          </a:p>
          <a:p>
            <a:pPr>
              <a:lnSpc>
                <a:spcPct val="100000"/>
              </a:lnSpc>
              <a:spcBef>
                <a:spcPts val="0"/>
              </a:spcBef>
            </a:pPr>
            <a:endParaRPr lang="en-GB" sz="1600" b="1" u="sng" dirty="0">
              <a:solidFill>
                <a:schemeClr val="accent1"/>
              </a:solidFill>
              <a:effectLst/>
              <a:latin typeface="+mn-lt"/>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endParaRPr>
          </a:p>
          <a:p>
            <a:pPr>
              <a:lnSpc>
                <a:spcPct val="100000"/>
              </a:lnSpc>
              <a:spcBef>
                <a:spcPts val="0"/>
              </a:spcBef>
            </a:pPr>
            <a:r>
              <a:rPr lang="en-GB" sz="1600" b="1" u="sng" dirty="0" err="1">
                <a:solidFill>
                  <a:schemeClr val="accent1"/>
                </a:solidFill>
                <a:effectLst/>
                <a:latin typeface="+mn-lt"/>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Vagifem</a:t>
            </a:r>
            <a:r>
              <a:rPr lang="en-GB" sz="1600" b="1" u="sng" dirty="0">
                <a:solidFill>
                  <a:schemeClr val="accent1"/>
                </a:solidFill>
                <a:effectLst/>
                <a:latin typeface="+mn-lt"/>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 (</a:t>
            </a:r>
            <a:r>
              <a:rPr lang="en-GB" sz="1600" b="1" u="sng" dirty="0" err="1">
                <a:solidFill>
                  <a:schemeClr val="accent1"/>
                </a:solidFill>
                <a:effectLst/>
                <a:latin typeface="+mn-lt"/>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estradiol</a:t>
            </a:r>
            <a:r>
              <a:rPr lang="en-GB" sz="1600" b="1" u="sng" dirty="0">
                <a:solidFill>
                  <a:schemeClr val="accent1"/>
                </a:solidFill>
                <a:effectLst/>
                <a:latin typeface="+mn-lt"/>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 10 micrograms vaginal tablets</a:t>
            </a:r>
            <a:r>
              <a:rPr lang="en-GB" sz="1600" b="1" u="sng" dirty="0">
                <a:solidFill>
                  <a:schemeClr val="accent1"/>
                </a:solidFill>
                <a:latin typeface="+mn-lt"/>
                <a:ea typeface="Times New Roman" panose="02020603050405020304" pitchFamily="18" charset="0"/>
                <a:cs typeface="Times New Roman" panose="02020603050405020304" pitchFamily="18" charset="0"/>
              </a:rPr>
              <a:t> </a:t>
            </a:r>
            <a:r>
              <a:rPr lang="en-GB" sz="1600" dirty="0">
                <a:solidFill>
                  <a:srgbClr val="0A0A0A"/>
                </a:solidFill>
                <a:effectLst/>
                <a:latin typeface="+mn-lt"/>
                <a:ea typeface="Times New Roman" panose="02020603050405020304" pitchFamily="18" charset="0"/>
                <a:cs typeface="Times New Roman" panose="02020603050405020304" pitchFamily="18" charset="0"/>
              </a:rPr>
              <a:t>SPC now notes that exogenous oestrogens may induce or exacerbate symptoms of hereditary and acquired angioedema.</a:t>
            </a:r>
          </a:p>
          <a:p>
            <a:pPr>
              <a:lnSpc>
                <a:spcPct val="100000"/>
              </a:lnSpc>
              <a:spcBef>
                <a:spcPts val="0"/>
              </a:spcBef>
            </a:pPr>
            <a:endParaRPr lang="en-GB" sz="1600" dirty="0">
              <a:solidFill>
                <a:srgbClr val="0A0A0A"/>
              </a:solidFill>
              <a:effectLst/>
              <a:latin typeface="+mn-lt"/>
              <a:ea typeface="Times New Roman" panose="02020603050405020304" pitchFamily="18" charset="0"/>
              <a:cs typeface="Times New Roman" panose="02020603050405020304" pitchFamily="18" charset="0"/>
            </a:endParaRPr>
          </a:p>
          <a:p>
            <a:pPr>
              <a:lnSpc>
                <a:spcPct val="100000"/>
              </a:lnSpc>
              <a:spcBef>
                <a:spcPts val="0"/>
              </a:spcBef>
            </a:pPr>
            <a:r>
              <a:rPr lang="en-GB" sz="1600" b="1" u="sng" dirty="0" err="1">
                <a:solidFill>
                  <a:schemeClr val="accent1"/>
                </a:solidFill>
                <a:effectLst/>
                <a:latin typeface="+mn-lt"/>
                <a:ea typeface="Times New Roman" panose="02020603050405020304" pitchFamily="18" charset="0"/>
                <a:cs typeface="Arial" panose="020B0604020202020204" pitchFamily="34" charset="0"/>
                <a:hlinkClick r:id="rId7">
                  <a:extLst>
                    <a:ext uri="{A12FA001-AC4F-418D-AE19-62706E023703}">
                      <ahyp:hlinkClr xmlns:ahyp="http://schemas.microsoft.com/office/drawing/2018/hyperlinkcolor" val="tx"/>
                    </a:ext>
                  </a:extLst>
                </a:hlinkClick>
              </a:rPr>
              <a:t>Cabazitaxel</a:t>
            </a:r>
            <a:r>
              <a:rPr lang="en-GB" sz="1600" b="1" u="sng" dirty="0">
                <a:solidFill>
                  <a:schemeClr val="accent1"/>
                </a:solidFill>
                <a:effectLst/>
                <a:latin typeface="+mn-lt"/>
                <a:ea typeface="Times New Roman" panose="02020603050405020304" pitchFamily="18" charset="0"/>
                <a:cs typeface="Arial" panose="020B0604020202020204" pitchFamily="34" charset="0"/>
                <a:hlinkClick r:id="rId7">
                  <a:extLst>
                    <a:ext uri="{A12FA001-AC4F-418D-AE19-62706E023703}">
                      <ahyp:hlinkClr xmlns:ahyp="http://schemas.microsoft.com/office/drawing/2018/hyperlinkcolor" val="tx"/>
                    </a:ext>
                  </a:extLst>
                </a:hlinkClick>
              </a:rPr>
              <a:t> 20 mg/ml concentrate for solution for infusion (Accord)</a:t>
            </a:r>
            <a:r>
              <a:rPr lang="en-GB" sz="1600" b="1" u="sng" dirty="0">
                <a:solidFill>
                  <a:schemeClr val="accent1"/>
                </a:solidFill>
                <a:latin typeface="+mn-lt"/>
                <a:ea typeface="Times New Roman" panose="02020603050405020304" pitchFamily="18" charset="0"/>
                <a:cs typeface="Times New Roman" panose="02020603050405020304" pitchFamily="18" charset="0"/>
              </a:rPr>
              <a:t> </a:t>
            </a:r>
            <a:r>
              <a:rPr lang="en-GB" sz="1600" dirty="0">
                <a:effectLst/>
                <a:latin typeface="+mn-lt"/>
                <a:ea typeface="Times New Roman" panose="02020603050405020304" pitchFamily="18" charset="0"/>
                <a:cs typeface="Times New Roman" panose="02020603050405020304" pitchFamily="18" charset="0"/>
              </a:rPr>
              <a:t>SPC now notes colitis (including enterocolitis and neutropenic enterocolitis), and gastritis, have been observed. Gastrointestinal haemorrhage, gastrointestinal perforation and ileus (intestinal obstruction) have also been reported.</a:t>
            </a:r>
            <a:endParaRPr lang="en-GB" sz="1600" dirty="0">
              <a:effectLst/>
              <a:latin typeface="+mn-lt"/>
              <a:ea typeface="Calibri" panose="020F0502020204030204" pitchFamily="34" charset="0"/>
              <a:cs typeface="Times New Roman" panose="02020603050405020304" pitchFamily="18" charset="0"/>
            </a:endParaRPr>
          </a:p>
          <a:p>
            <a:pPr>
              <a:lnSpc>
                <a:spcPct val="115000"/>
              </a:lnSpc>
              <a:spcAft>
                <a:spcPts val="1000"/>
              </a:spcAft>
            </a:pPr>
            <a:endParaRPr lang="en-GB" sz="1600" dirty="0">
              <a:effectLst/>
              <a:latin typeface="+mn-lt"/>
              <a:ea typeface="Calibri" panose="020F0502020204030204" pitchFamily="34" charset="0"/>
              <a:cs typeface="Times New Roman" panose="02020603050405020304" pitchFamily="18" charset="0"/>
            </a:endParaRPr>
          </a:p>
          <a:p>
            <a:pPr>
              <a:lnSpc>
                <a:spcPct val="100000"/>
              </a:lnSpc>
              <a:spcBef>
                <a:spcPts val="0"/>
              </a:spcBef>
            </a:pPr>
            <a:endParaRPr lang="en-GB" sz="1600" dirty="0">
              <a:effectLst/>
              <a:latin typeface="+mn-lt"/>
              <a:ea typeface="Times New Roman" panose="02020603050405020304" pitchFamily="18" charset="0"/>
            </a:endParaRPr>
          </a:p>
          <a:p>
            <a:pPr marL="0" indent="0">
              <a:lnSpc>
                <a:spcPct val="100000"/>
              </a:lnSpc>
              <a:spcBef>
                <a:spcPts val="0"/>
              </a:spcBef>
              <a:buNone/>
            </a:pPr>
            <a:endParaRPr lang="en-GB" sz="1600" dirty="0">
              <a:effectLst/>
              <a:latin typeface="+mn-lt"/>
              <a:ea typeface="Times New Roman" panose="02020603050405020304" pitchFamily="18" charset="0"/>
            </a:endParaRPr>
          </a:p>
          <a:p>
            <a:pPr marL="0" indent="0">
              <a:lnSpc>
                <a:spcPct val="100000"/>
              </a:lnSpc>
              <a:spcBef>
                <a:spcPts val="0"/>
              </a:spcBef>
              <a:buNone/>
            </a:pPr>
            <a:endParaRPr lang="en-GB" sz="1600" dirty="0">
              <a:effectLst/>
              <a:latin typeface="+mn-lt"/>
              <a:ea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3041525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7173" y="120651"/>
            <a:ext cx="8607694" cy="536574"/>
          </a:xfrm>
        </p:spPr>
        <p:txBody>
          <a:bodyPr/>
          <a:lstStyle/>
          <a:p>
            <a:pPr marL="342900" indent="-342900" algn="ctr"/>
            <a:r>
              <a:rPr lang="en-GB" altLang="en-US" sz="2800" dirty="0">
                <a:solidFill>
                  <a:srgbClr val="7030A0"/>
                </a:solidFill>
              </a:rPr>
              <a:t>Manufacturer Risk Minimisation Materials  </a:t>
            </a:r>
            <a:endParaRPr lang="en-GB" altLang="en-US" sz="2800" dirty="0"/>
          </a:p>
        </p:txBody>
      </p:sp>
      <p:sp>
        <p:nvSpPr>
          <p:cNvPr id="4" name="Content Placeholder 3">
            <a:extLst>
              <a:ext uri="{FF2B5EF4-FFF2-40B4-BE49-F238E27FC236}">
                <a16:creationId xmlns:a16="http://schemas.microsoft.com/office/drawing/2014/main" id="{9D59AA14-EFF3-4761-BCC9-263480F3E532}"/>
              </a:ext>
            </a:extLst>
          </p:cNvPr>
          <p:cNvSpPr>
            <a:spLocks noGrp="1"/>
          </p:cNvSpPr>
          <p:nvPr>
            <p:ph idx="1"/>
          </p:nvPr>
        </p:nvSpPr>
        <p:spPr>
          <a:xfrm>
            <a:off x="257173" y="892056"/>
            <a:ext cx="8607694" cy="5636760"/>
          </a:xfrm>
        </p:spPr>
        <p:txBody>
          <a:bodyPr/>
          <a:lstStyle/>
          <a:p>
            <a:pPr marL="0" indent="0">
              <a:lnSpc>
                <a:spcPct val="100000"/>
              </a:lnSpc>
              <a:spcBef>
                <a:spcPts val="0"/>
              </a:spcBef>
              <a:buNone/>
            </a:pPr>
            <a:r>
              <a:rPr lang="en-GB" sz="1600" b="1" u="sng" dirty="0">
                <a:solidFill>
                  <a:schemeClr val="accent1"/>
                </a:solidFill>
                <a:latin typeface="+mn-lt"/>
                <a:ea typeface="Calibri" panose="020F0502020204030204" pitchFamily="34" charset="0"/>
                <a:cs typeface="Times New Roman" panose="02020603050405020304" pitchFamily="18" charset="0"/>
              </a:rPr>
              <a:t>Risk minimisation materials: </a:t>
            </a:r>
            <a:r>
              <a:rPr lang="en-GB" sz="1600" b="1" u="sng" dirty="0" err="1">
                <a:solidFill>
                  <a:schemeClr val="accent1"/>
                </a:solidFill>
                <a:latin typeface="+mn-lt"/>
                <a:ea typeface="Calibri" panose="020F0502020204030204" pitchFamily="34" charset="0"/>
                <a:cs typeface="Times New Roman" panose="02020603050405020304" pitchFamily="18" charset="0"/>
              </a:rPr>
              <a:t>Estradiol</a:t>
            </a:r>
            <a:r>
              <a:rPr lang="en-GB" sz="1600" b="1" u="sng" dirty="0">
                <a:solidFill>
                  <a:schemeClr val="accent1"/>
                </a:solidFill>
                <a:latin typeface="+mn-lt"/>
                <a:ea typeface="Calibri" panose="020F0502020204030204" pitchFamily="34" charset="0"/>
                <a:cs typeface="Times New Roman" panose="02020603050405020304" pitchFamily="18" charset="0"/>
              </a:rPr>
              <a:t> (Gina)10 micrograms vaginal tablets </a:t>
            </a:r>
            <a:endParaRPr lang="en-GB" sz="1600" b="1" u="sng" dirty="0">
              <a:solidFill>
                <a:schemeClr val="accent1"/>
              </a:solidFill>
              <a:latin typeface="+mn-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nSpc>
                <a:spcPct val="100000"/>
              </a:lnSpc>
              <a:spcBef>
                <a:spcPts val="0"/>
              </a:spcBef>
            </a:pPr>
            <a:r>
              <a:rPr lang="en-GB" sz="1600" dirty="0">
                <a:latin typeface="+mn-lt"/>
                <a:ea typeface="Calibri" panose="020F0502020204030204" pitchFamily="34" charset="0"/>
                <a:cs typeface="Times New Roman" panose="02020603050405020304" pitchFamily="18" charset="0"/>
              </a:rPr>
              <a:t>Pharmacy guide and checklist provides supporting guidance on the use, supply and advice for patients following the recent launch of the product.</a:t>
            </a:r>
            <a:endParaRPr lang="en-GB" sz="1600" dirty="0">
              <a:solidFill>
                <a:srgbClr val="000000"/>
              </a:solidFill>
              <a:latin typeface="+mn-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marL="0" indent="0">
              <a:lnSpc>
                <a:spcPct val="100000"/>
              </a:lnSpc>
              <a:spcBef>
                <a:spcPts val="0"/>
              </a:spcBef>
              <a:buNone/>
            </a:pPr>
            <a:endParaRPr lang="en-GB" sz="1600" b="1" u="sng" dirty="0">
              <a:solidFill>
                <a:srgbClr val="000000"/>
              </a:solidFill>
              <a:latin typeface="+mn-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marL="0" indent="0">
              <a:lnSpc>
                <a:spcPct val="100000"/>
              </a:lnSpc>
              <a:spcBef>
                <a:spcPts val="0"/>
              </a:spcBef>
              <a:buNone/>
            </a:pPr>
            <a:r>
              <a:rPr lang="en-GB" sz="1600" b="1" u="sng" dirty="0">
                <a:solidFill>
                  <a:schemeClr val="accent1"/>
                </a:solidFill>
                <a:latin typeface="+mn-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Risk minimisation materials: Lenalidomide capsules (Primal Critical Care)</a:t>
            </a:r>
            <a:endParaRPr lang="en-GB" sz="1600" b="1" u="sng" dirty="0">
              <a:solidFill>
                <a:schemeClr val="accent1"/>
              </a:solidFill>
              <a:latin typeface="+mn-lt"/>
              <a:ea typeface="Calibri" panose="020F0502020204030204" pitchFamily="34" charset="0"/>
              <a:cs typeface="Times New Roman" panose="02020603050405020304" pitchFamily="18" charset="0"/>
            </a:endParaRPr>
          </a:p>
          <a:p>
            <a:pPr>
              <a:lnSpc>
                <a:spcPct val="100000"/>
              </a:lnSpc>
              <a:spcBef>
                <a:spcPts val="0"/>
              </a:spcBef>
            </a:pPr>
            <a:r>
              <a:rPr lang="en-GB" sz="1600" dirty="0">
                <a:latin typeface="+mn-lt"/>
                <a:ea typeface="Times New Roman" panose="02020603050405020304" pitchFamily="18" charset="0"/>
                <a:cs typeface="Times New Roman" panose="02020603050405020304" pitchFamily="18" charset="0"/>
              </a:rPr>
              <a:t>New materials include lenalidomide women of non-childbearing potential treatment initiation form, women of childbearing potential treatment initiation form, treatment checklist and algorithm, prescription authorisation form, pharmacy registration form, patient information card, male treatment initiation form, information for healthcare professionals, information for patients, adverse events form, pregnancy form and pregnancy outcome form.</a:t>
            </a:r>
          </a:p>
          <a:p>
            <a:pPr marL="0" indent="0">
              <a:lnSpc>
                <a:spcPct val="100000"/>
              </a:lnSpc>
              <a:spcBef>
                <a:spcPts val="0"/>
              </a:spcBef>
              <a:buNone/>
            </a:pPr>
            <a:endParaRPr lang="en-GB" sz="1600" dirty="0">
              <a:solidFill>
                <a:schemeClr val="accent1"/>
              </a:solidFill>
              <a:effectLst/>
              <a:latin typeface="Times New Roman" panose="02020603050405020304" pitchFamily="18" charset="0"/>
              <a:ea typeface="Times New Roman" panose="02020603050405020304" pitchFamily="18" charset="0"/>
            </a:endParaRPr>
          </a:p>
          <a:p>
            <a:pPr marL="0" indent="0">
              <a:lnSpc>
                <a:spcPct val="100000"/>
              </a:lnSpc>
              <a:spcBef>
                <a:spcPts val="0"/>
              </a:spcBef>
              <a:buNone/>
            </a:pPr>
            <a:r>
              <a:rPr lang="en-GB" sz="1600" b="1" u="sng" dirty="0">
                <a:solidFill>
                  <a:schemeClr val="accent1"/>
                </a:solidFill>
                <a:latin typeface="+mn-l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Risk minimisation materials: Voriconazole tablets (</a:t>
            </a:r>
            <a:r>
              <a:rPr lang="en-GB" sz="1600" b="1" u="sng" dirty="0" err="1">
                <a:solidFill>
                  <a:schemeClr val="accent1"/>
                </a:solidFill>
                <a:latin typeface="+mn-l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Sciecure</a:t>
            </a:r>
            <a:r>
              <a:rPr lang="en-GB" sz="1600" b="1" u="sng" dirty="0">
                <a:solidFill>
                  <a:schemeClr val="accent1"/>
                </a:solidFill>
                <a:latin typeface="+mn-l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 Pharma)</a:t>
            </a:r>
            <a:endParaRPr lang="en-GB" sz="1600" b="1" u="sng" dirty="0">
              <a:solidFill>
                <a:schemeClr val="accent1"/>
              </a:solidFill>
              <a:latin typeface="+mn-lt"/>
              <a:ea typeface="Calibri" panose="020F0502020204030204" pitchFamily="34" charset="0"/>
              <a:cs typeface="Times New Roman" panose="02020603050405020304" pitchFamily="18" charset="0"/>
            </a:endParaRPr>
          </a:p>
          <a:p>
            <a:pPr>
              <a:lnSpc>
                <a:spcPct val="100000"/>
              </a:lnSpc>
              <a:spcBef>
                <a:spcPts val="0"/>
              </a:spcBef>
            </a:pPr>
            <a:r>
              <a:rPr lang="en-GB" sz="1600" dirty="0">
                <a:latin typeface="+mn-lt"/>
                <a:ea typeface="Calibri" panose="020F0502020204030204" pitchFamily="34" charset="0"/>
                <a:cs typeface="Times New Roman" panose="02020603050405020304" pitchFamily="18" charset="0"/>
              </a:rPr>
              <a:t>Patient alert card </a:t>
            </a:r>
            <a:r>
              <a:rPr lang="en-GB" sz="1600" dirty="0">
                <a:solidFill>
                  <a:srgbClr val="000000"/>
                </a:solidFill>
                <a:latin typeface="+mn-lt"/>
                <a:ea typeface="Calibri" panose="020F0502020204030204" pitchFamily="34" charset="0"/>
                <a:cs typeface="Times New Roman" panose="02020603050405020304" pitchFamily="18" charset="0"/>
              </a:rPr>
              <a:t>includes information on the risk of photosensitivity reactions following sun exposure and advises when to contact their doctor. A healthcare professional Q&amp;A brochure and checklist is also provided.</a:t>
            </a:r>
          </a:p>
          <a:p>
            <a:pPr marL="0" indent="0">
              <a:lnSpc>
                <a:spcPct val="100000"/>
              </a:lnSpc>
              <a:spcBef>
                <a:spcPts val="0"/>
              </a:spcBef>
              <a:buNone/>
            </a:pPr>
            <a:endParaRPr lang="en-GB" sz="1600" b="1" u="sng" dirty="0">
              <a:solidFill>
                <a:schemeClr val="accent1"/>
              </a:solidFill>
              <a:latin typeface="+mn-lt"/>
              <a:ea typeface="Calibri" panose="020F0502020204030204" pitchFamily="34" charset="0"/>
              <a:cs typeface="Times New Roman" panose="02020603050405020304" pitchFamily="18" charset="0"/>
            </a:endParaRPr>
          </a:p>
          <a:p>
            <a:pPr marL="0" indent="0">
              <a:lnSpc>
                <a:spcPct val="100000"/>
              </a:lnSpc>
              <a:spcBef>
                <a:spcPts val="0"/>
              </a:spcBef>
              <a:buNone/>
            </a:pPr>
            <a:r>
              <a:rPr lang="en-GB" sz="1600" b="1" u="sng" dirty="0">
                <a:solidFill>
                  <a:schemeClr val="accent1"/>
                </a:solidFill>
                <a:latin typeface="+mn-l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Risk minimisation materials: </a:t>
            </a:r>
            <a:r>
              <a:rPr lang="en-GB" sz="1600" b="1" u="sng" dirty="0" err="1">
                <a:solidFill>
                  <a:schemeClr val="accent1"/>
                </a:solidFill>
                <a:latin typeface="+mn-l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Glycopyrronium</a:t>
            </a:r>
            <a:r>
              <a:rPr lang="en-GB" sz="1600" b="1" u="sng" dirty="0">
                <a:solidFill>
                  <a:schemeClr val="accent1"/>
                </a:solidFill>
                <a:latin typeface="+mn-l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 bromide (</a:t>
            </a:r>
            <a:r>
              <a:rPr lang="en-GB" sz="1600" b="1" u="sng" dirty="0" err="1">
                <a:solidFill>
                  <a:schemeClr val="accent1"/>
                </a:solidFill>
                <a:latin typeface="+mn-l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Somex</a:t>
            </a:r>
            <a:r>
              <a:rPr lang="en-GB" sz="1600" b="1" u="sng" dirty="0">
                <a:solidFill>
                  <a:schemeClr val="accent1"/>
                </a:solidFill>
                <a:latin typeface="+mn-lt"/>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 1mg tablets</a:t>
            </a:r>
            <a:endParaRPr lang="en-GB" sz="1600" b="1" u="sng" dirty="0">
              <a:solidFill>
                <a:schemeClr val="accent1"/>
              </a:solidFill>
              <a:latin typeface="+mn-lt"/>
              <a:ea typeface="Calibri" panose="020F0502020204030204" pitchFamily="34" charset="0"/>
              <a:cs typeface="Times New Roman" panose="02020603050405020304" pitchFamily="18" charset="0"/>
            </a:endParaRPr>
          </a:p>
          <a:p>
            <a:pPr>
              <a:lnSpc>
                <a:spcPct val="100000"/>
              </a:lnSpc>
              <a:spcBef>
                <a:spcPts val="0"/>
              </a:spcBef>
            </a:pPr>
            <a:r>
              <a:rPr lang="en-GB" sz="1600" dirty="0">
                <a:latin typeface="+mn-lt"/>
                <a:ea typeface="Calibri" panose="020F0502020204030204" pitchFamily="34" charset="0"/>
                <a:cs typeface="Times New Roman" panose="02020603050405020304" pitchFamily="18" charset="0"/>
              </a:rPr>
              <a:t>Healthcare professional checklist and patient alert card includes information to help evaluate and discuss the risks associated with </a:t>
            </a:r>
            <a:r>
              <a:rPr lang="en-GB" sz="1600" dirty="0" err="1">
                <a:latin typeface="+mn-lt"/>
                <a:ea typeface="Calibri" panose="020F0502020204030204" pitchFamily="34" charset="0"/>
                <a:cs typeface="Times New Roman" panose="02020603050405020304" pitchFamily="18" charset="0"/>
              </a:rPr>
              <a:t>glycopyrronium</a:t>
            </a:r>
            <a:r>
              <a:rPr lang="en-GB" sz="1600" dirty="0">
                <a:latin typeface="+mn-lt"/>
                <a:ea typeface="Calibri" panose="020F0502020204030204" pitchFamily="34" charset="0"/>
                <a:cs typeface="Times New Roman" panose="02020603050405020304" pitchFamily="18" charset="0"/>
              </a:rPr>
              <a:t> bromide tablets with the patient’s carer. It provides information on the management and minimisation of side effects. </a:t>
            </a:r>
          </a:p>
          <a:p>
            <a:pPr marL="0" indent="0">
              <a:lnSpc>
                <a:spcPct val="100000"/>
              </a:lnSpc>
              <a:spcBef>
                <a:spcPts val="0"/>
              </a:spcBef>
              <a:buNone/>
            </a:pPr>
            <a:endParaRPr lang="en-GB" sz="1600" b="1" u="sng" dirty="0">
              <a:solidFill>
                <a:schemeClr val="accent1"/>
              </a:solidFill>
              <a:latin typeface="+mn-lt"/>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endParaRPr>
          </a:p>
          <a:p>
            <a:pPr marL="0" indent="0">
              <a:lnSpc>
                <a:spcPct val="100000"/>
              </a:lnSpc>
              <a:spcBef>
                <a:spcPts val="0"/>
              </a:spcBef>
              <a:buNone/>
            </a:pPr>
            <a:r>
              <a:rPr lang="en-GB" sz="1600" b="1" u="sng" dirty="0">
                <a:solidFill>
                  <a:schemeClr val="accent1"/>
                </a:solidFill>
                <a:latin typeface="+mn-lt"/>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Risk minimisation materials: Hydroxycarbamide (</a:t>
            </a:r>
            <a:r>
              <a:rPr lang="en-GB" sz="1600" b="1" u="sng" dirty="0" err="1">
                <a:solidFill>
                  <a:schemeClr val="accent1"/>
                </a:solidFill>
                <a:latin typeface="+mn-lt"/>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Silkos</a:t>
            </a:r>
            <a:r>
              <a:rPr lang="en-GB" sz="1600" b="1" u="sng" dirty="0">
                <a:solidFill>
                  <a:schemeClr val="accent1"/>
                </a:solidFill>
                <a:latin typeface="+mn-lt"/>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a:t>
            </a:r>
            <a:endParaRPr lang="en-GB" sz="1600" b="1" u="sng" dirty="0">
              <a:solidFill>
                <a:schemeClr val="accent1"/>
              </a:solidFill>
              <a:latin typeface="+mn-lt"/>
              <a:ea typeface="Calibri" panose="020F0502020204030204" pitchFamily="34" charset="0"/>
              <a:cs typeface="Times New Roman" panose="02020603050405020304" pitchFamily="18" charset="0"/>
            </a:endParaRPr>
          </a:p>
          <a:p>
            <a:pPr>
              <a:lnSpc>
                <a:spcPct val="100000"/>
              </a:lnSpc>
              <a:spcBef>
                <a:spcPts val="0"/>
              </a:spcBef>
            </a:pPr>
            <a:r>
              <a:rPr lang="en-GB" sz="1600" dirty="0">
                <a:latin typeface="+mn-lt"/>
                <a:ea typeface="Calibri" panose="020F0502020204030204" pitchFamily="34" charset="0"/>
                <a:cs typeface="Times New Roman" panose="02020603050405020304" pitchFamily="18" charset="0"/>
              </a:rPr>
              <a:t>Dosing sheet for patients explains the dose, how to take the tablet and how to cut the tablet to get the correct dose.</a:t>
            </a:r>
          </a:p>
          <a:p>
            <a:pPr marL="0" indent="0">
              <a:buNone/>
            </a:pPr>
            <a:endParaRPr lang="en-GB" sz="2400" dirty="0">
              <a:solidFill>
                <a:srgbClr val="0A0A0A"/>
              </a:solidFill>
              <a:ea typeface="Times New Roman" panose="02020603050405020304" pitchFamily="18" charset="0"/>
            </a:endParaRPr>
          </a:p>
          <a:p>
            <a:pPr marL="0" indent="0">
              <a:buNone/>
            </a:pPr>
            <a:endParaRPr lang="en-GB" sz="2400" b="0" u="sng" dirty="0">
              <a:solidFill>
                <a:srgbClr val="0A0A0A"/>
              </a:solidFill>
              <a:effectLst/>
              <a:latin typeface="Arial" panose="020B0604020202020204" pitchFamily="34" charset="0"/>
              <a:ea typeface="Times New Roman" panose="02020603050405020304" pitchFamily="18" charset="0"/>
              <a:hlinkClick r:id="rId7"/>
            </a:endParaRPr>
          </a:p>
          <a:p>
            <a:endParaRPr lang="en-GB" sz="2400" b="0" u="sng" dirty="0">
              <a:solidFill>
                <a:srgbClr val="0A0A0A"/>
              </a:solidFill>
              <a:effectLst/>
              <a:latin typeface="Arial" panose="020B0604020202020204" pitchFamily="34" charset="0"/>
              <a:ea typeface="Times New Roman" panose="02020603050405020304" pitchFamily="18" charset="0"/>
              <a:cs typeface="Arial" panose="020B0604020202020204" pitchFamily="34" charset="0"/>
              <a:hlinkClick r:id="rId8"/>
            </a:endParaRPr>
          </a:p>
          <a:p>
            <a:pPr marL="0" indent="0">
              <a:buNone/>
            </a:pPr>
            <a:endParaRPr lang="en-GB" u="sng" dirty="0">
              <a:solidFill>
                <a:srgbClr val="0A0A0A"/>
              </a:solidFill>
              <a:ea typeface="Times New Roman" panose="02020603050405020304" pitchFamily="18" charset="0"/>
              <a:hlinkClick r:id="rId8"/>
            </a:endParaRPr>
          </a:p>
          <a:p>
            <a:pPr marL="0" indent="0">
              <a:buNone/>
            </a:pPr>
            <a:endParaRPr lang="en-GB" sz="2400" b="0" u="sng" dirty="0">
              <a:solidFill>
                <a:srgbClr val="0A0A0A"/>
              </a:solidFill>
              <a:effectLst/>
              <a:latin typeface="Arial" panose="020B0604020202020204" pitchFamily="34" charset="0"/>
              <a:ea typeface="Times New Roman" panose="02020603050405020304" pitchFamily="18" charset="0"/>
              <a:cs typeface="Arial" panose="020B0604020202020204" pitchFamily="34" charset="0"/>
              <a:hlinkClick r:id="rId8"/>
            </a:endParaRPr>
          </a:p>
          <a:p>
            <a:pPr marL="0" indent="0">
              <a:buNone/>
            </a:pPr>
            <a:endParaRPr lang="en-GB" u="sng" dirty="0">
              <a:solidFill>
                <a:srgbClr val="0A0A0A"/>
              </a:solidFill>
              <a:ea typeface="Times New Roman" panose="02020603050405020304" pitchFamily="18" charset="0"/>
              <a:hlinkClick r:id="rId8"/>
            </a:endParaRPr>
          </a:p>
          <a:p>
            <a:pPr marL="0" indent="0">
              <a:buNone/>
            </a:pPr>
            <a:endParaRPr lang="en-GB" dirty="0"/>
          </a:p>
        </p:txBody>
      </p:sp>
    </p:spTree>
    <p:extLst>
      <p:ext uri="{BB962C8B-B14F-4D97-AF65-F5344CB8AC3E}">
        <p14:creationId xmlns:p14="http://schemas.microsoft.com/office/powerpoint/2010/main" val="1414049774"/>
      </p:ext>
    </p:extLst>
  </p:cSld>
  <p:clrMapOvr>
    <a:masterClrMapping/>
  </p:clrMapOvr>
</p:sld>
</file>

<file path=ppt/theme/theme1.xml><?xml version="1.0" encoding="utf-8"?>
<a:theme xmlns:a="http://schemas.openxmlformats.org/drawingml/2006/main" name="NHS CB Presentation (Screen 4x3)">
  <a:themeElements>
    <a:clrScheme name="NHS Commissioning Board">
      <a:dk1>
        <a:sysClr val="windowText" lastClr="000000"/>
      </a:dk1>
      <a:lt1>
        <a:sysClr val="window" lastClr="FFFFFF"/>
      </a:lt1>
      <a:dk2>
        <a:srgbClr val="003893"/>
      </a:dk2>
      <a:lt2>
        <a:srgbClr val="FFFFFF"/>
      </a:lt2>
      <a:accent1>
        <a:srgbClr val="00ADC6"/>
      </a:accent1>
      <a:accent2>
        <a:srgbClr val="003893"/>
      </a:accent2>
      <a:accent3>
        <a:srgbClr val="C0F7FF"/>
      </a:accent3>
      <a:accent4>
        <a:srgbClr val="B6D2FF"/>
      </a:accent4>
      <a:accent5>
        <a:srgbClr val="00AA9E"/>
      </a:accent5>
      <a:accent6>
        <a:srgbClr val="0091C9"/>
      </a:accent6>
      <a:hlink>
        <a:srgbClr val="000000"/>
      </a:hlink>
      <a:folHlink>
        <a:srgbClr val="000000"/>
      </a:folHlink>
    </a:clrScheme>
    <a:fontScheme name="NHS Commissioning Boar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sz="2400" dirty="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15115</TotalTime>
  <Words>3183</Words>
  <Application>Microsoft Office PowerPoint</Application>
  <PresentationFormat>On-screen Show (4:3)</PresentationFormat>
  <Paragraphs>235</Paragraphs>
  <Slides>17</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Arial</vt:lpstr>
      <vt:lpstr>Calibri</vt:lpstr>
      <vt:lpstr>HelveticaNeue</vt:lpstr>
      <vt:lpstr>lora</vt:lpstr>
      <vt:lpstr>Times New Roman</vt:lpstr>
      <vt:lpstr>NHS CB Presentation (Screen 4x3)</vt:lpstr>
      <vt:lpstr>SPS/UKMi Observatory  31st August 2022 Observatory of recent safe medication practice research, reports, and publications  </vt:lpstr>
      <vt:lpstr>Recent regulator and statutory body activity</vt:lpstr>
      <vt:lpstr>PowerPoint Presentation</vt:lpstr>
      <vt:lpstr>PowerPoint Presentation</vt:lpstr>
      <vt:lpstr>Pharmacovigilance Risk Assessment Committee (PRAC)</vt:lpstr>
      <vt:lpstr>Direct HCP communication</vt:lpstr>
      <vt:lpstr>SPC changes </vt:lpstr>
      <vt:lpstr>SPC changes </vt:lpstr>
      <vt:lpstr>Manufacturer Risk Minimisation Materials  </vt:lpstr>
      <vt:lpstr>Drug shortages</vt:lpstr>
      <vt:lpstr>Drug discontinuations</vt:lpstr>
      <vt:lpstr>Specialist Pharmacy Services </vt:lpstr>
      <vt:lpstr>Specialist Pharmacy Services </vt:lpstr>
      <vt:lpstr>National guidance, publications and resources </vt:lpstr>
      <vt:lpstr>National guidance, publications and resources </vt:lpstr>
      <vt:lpstr>National guidance, publications and resources </vt:lpstr>
      <vt:lpstr>Material Regulation 28 – to prevent future deaths</vt:lpstr>
    </vt:vector>
  </TitlesOfParts>
  <Company>DH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heading</dc:title>
  <dc:creator>David Gerrett;Yogini H Jani</dc:creator>
  <cp:lastModifiedBy>PATEL, Anniessa (LONDON NORTH WEST UNIVERSITY HEALTHCARE NHS TRUST)</cp:lastModifiedBy>
  <cp:revision>587</cp:revision>
  <cp:lastPrinted>2018-07-18T11:10:09Z</cp:lastPrinted>
  <dcterms:created xsi:type="dcterms:W3CDTF">2011-12-06T15:33:50Z</dcterms:created>
  <dcterms:modified xsi:type="dcterms:W3CDTF">2022-08-31T15:39:23Z</dcterms:modified>
</cp:coreProperties>
</file>